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FF8E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459" autoAdjust="0"/>
  </p:normalViewPr>
  <p:slideViewPr>
    <p:cSldViewPr snapToGrid="0" showGuides="1">
      <p:cViewPr varScale="1">
        <p:scale>
          <a:sx n="47" d="100"/>
          <a:sy n="47" d="100"/>
        </p:scale>
        <p:origin x="628"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microsoft.com/office/2016/11/relationships/changesInfo" Target="changesInfos/changesInfo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èle CH" userId="80d942a11b4bec6e" providerId="LiveId" clId="{99CA0D30-43BE-E046-B3D5-A10A9E07A06E}"/>
    <pc:docChg chg="modSld">
      <pc:chgData name="Christèle CH" userId="80d942a11b4bec6e" providerId="LiveId" clId="{99CA0D30-43BE-E046-B3D5-A10A9E07A06E}" dt="2023-10-15T04:04:26.384" v="0" actId="14100"/>
      <pc:docMkLst>
        <pc:docMk/>
      </pc:docMkLst>
      <pc:sldChg chg="modSp">
        <pc:chgData name="Christèle CH" userId="80d942a11b4bec6e" providerId="LiveId" clId="{99CA0D30-43BE-E046-B3D5-A10A9E07A06E}" dt="2023-10-15T04:04:26.384" v="0" actId="14100"/>
        <pc:sldMkLst>
          <pc:docMk/>
          <pc:sldMk cId="1996948140" sldId="264"/>
        </pc:sldMkLst>
        <pc:spChg chg="mod">
          <ac:chgData name="Christèle CH" userId="80d942a11b4bec6e" providerId="LiveId" clId="{99CA0D30-43BE-E046-B3D5-A10A9E07A06E}" dt="2023-10-15T04:04:26.384" v="0" actId="14100"/>
          <ac:spMkLst>
            <pc:docMk/>
            <pc:sldMk cId="1996948140" sldId="264"/>
            <ac:spMk id="6" creationId="{6FA302B0-84C9-7B88-BA65-FE64749F538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EFFA3-36D4-5AA3-2AED-C8B29DA1933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6D765-9DCF-977C-813D-A2C76D0687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A125328-720D-9259-847E-C12065EA236D}"/>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C793D10D-697E-66C1-C220-8CAF71EE8993}"/>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EA7BC4EF-C782-423F-90D6-26FA5B544631}"/>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345711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D48A06-DE4F-EB6B-6170-C3C28ED2F88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BAEEBA-F660-08E1-9326-82F1E2D4B05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92AC1E-E19C-E470-4C21-7534BF36F7A7}"/>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4E9E9A30-BA65-B11C-E17A-C718F91860D6}"/>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64390DC-FB2B-2CEC-3956-8BE6D61CC848}"/>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28315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F148B8-E1E9-4BF5-DCA2-998550ABC54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8B3C4A3-881E-4757-FF1A-AC73D7A2BC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16F7FA-DF70-CE6F-FC32-B77CC54A71B3}"/>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95896332-8F22-DFEF-C221-D635F80E22A5}"/>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B11A7281-560B-1809-744F-29C69E8CF13A}"/>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180425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F68CA-E65F-1A8C-7687-A56EBCAF1FA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2456036-8EB6-7D7F-AAAB-D59774CEB4A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476487C-8A58-AFA6-F77D-F3B7A409673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212618F-AD53-4B7E-DC6A-88EC4064D6CD}"/>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6" name="Espace réservé du pied de page 5">
            <a:extLst>
              <a:ext uri="{FF2B5EF4-FFF2-40B4-BE49-F238E27FC236}">
                <a16:creationId xmlns:a16="http://schemas.microsoft.com/office/drawing/2014/main" id="{1A43D32F-424C-5138-D428-1D07BEC17C17}"/>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CDA014E-50E1-12F4-352B-1CC5BED55B9F}"/>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2665015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AB6F8A-0A4D-D846-D362-0566E1B29D2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1D05CAA-61BF-8AFB-BDB1-ABAE32CFE7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E09C2A0-F1A9-21B3-D222-AEBD1D359C4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EA76890-98D8-320E-D4E5-2A74884D78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DDF1ED5-43D4-17E0-1D13-40657A8E435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871B3F7-E38D-A41F-7B21-72DE7F265B55}"/>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8" name="Espace réservé du pied de page 7">
            <a:extLst>
              <a:ext uri="{FF2B5EF4-FFF2-40B4-BE49-F238E27FC236}">
                <a16:creationId xmlns:a16="http://schemas.microsoft.com/office/drawing/2014/main" id="{72E52AE3-764D-297A-5EBA-5D94A7657F40}"/>
              </a:ext>
            </a:extLst>
          </p:cNvPr>
          <p:cNvSpPr>
            <a:spLocks noGrp="1"/>
          </p:cNvSpPr>
          <p:nvPr>
            <p:ph type="ftr" sz="quarter" idx="11"/>
          </p:nvPr>
        </p:nvSpPr>
        <p:spPr/>
        <p:txBody>
          <a:bodyPr/>
          <a:lstStyle/>
          <a:p>
            <a:endParaRPr lang="fr-FR" dirty="0"/>
          </a:p>
        </p:txBody>
      </p:sp>
      <p:sp>
        <p:nvSpPr>
          <p:cNvPr id="9" name="Espace réservé du numéro de diapositive 8">
            <a:extLst>
              <a:ext uri="{FF2B5EF4-FFF2-40B4-BE49-F238E27FC236}">
                <a16:creationId xmlns:a16="http://schemas.microsoft.com/office/drawing/2014/main" id="{45BDADCC-3462-178C-2C6A-03FDB00ABA92}"/>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3548843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C5D17-762E-DC1F-6133-8577DC9A745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CFAAF66-D336-CB91-2FF7-B4B07834E52D}"/>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4" name="Espace réservé du pied de page 3">
            <a:extLst>
              <a:ext uri="{FF2B5EF4-FFF2-40B4-BE49-F238E27FC236}">
                <a16:creationId xmlns:a16="http://schemas.microsoft.com/office/drawing/2014/main" id="{A37DC3C0-DB83-B597-ECC5-72453A5C1097}"/>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54A2760F-340C-F661-3F6D-A1BB2C88185B}"/>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3828262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B57C1E1-30B7-2393-82D1-416D84BF1942}"/>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3" name="Espace réservé du pied de page 2">
            <a:extLst>
              <a:ext uri="{FF2B5EF4-FFF2-40B4-BE49-F238E27FC236}">
                <a16:creationId xmlns:a16="http://schemas.microsoft.com/office/drawing/2014/main" id="{8F8B8426-6A39-07A4-3E5B-E3671E1D2DEF}"/>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6D309A1-051A-8A77-1821-A93772DA222E}"/>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4157904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6FE0C-BB5C-F3F4-50D2-80BD0D5365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6B5470A-14EA-CB96-18F0-3B322D99DA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5E9D4F4-03F5-E70C-3CBF-F1D4CA183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29838B-8BBE-6549-222A-FA674D4CAB92}"/>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6" name="Espace réservé du pied de page 5">
            <a:extLst>
              <a:ext uri="{FF2B5EF4-FFF2-40B4-BE49-F238E27FC236}">
                <a16:creationId xmlns:a16="http://schemas.microsoft.com/office/drawing/2014/main" id="{7804809A-0EDE-6EFB-8408-3EAC0BAE361C}"/>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4B8F63F4-06AB-493F-3078-88FB0C95D650}"/>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43223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582EA8-AD01-F30F-034D-108FAB69B4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5F734B6-8378-F8A1-4FE4-22BFE97256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C563DD1C-E746-9B09-C83C-18E7099307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0EAD402-AC9B-ECC1-9FE3-57998E20AC90}"/>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6" name="Espace réservé du pied de page 5">
            <a:extLst>
              <a:ext uri="{FF2B5EF4-FFF2-40B4-BE49-F238E27FC236}">
                <a16:creationId xmlns:a16="http://schemas.microsoft.com/office/drawing/2014/main" id="{6AC83B59-6785-8954-FE9C-7E9D220FE0DE}"/>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F2697D6E-C40C-03E2-4FF4-CD87B539A731}"/>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2640438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A5D3B-0107-CF87-3E74-B62F2DA0F8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E5DE09B-C85F-29ED-46B4-6C2D06EB90C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AB92FE-2B9F-30B6-4F93-321074ECEB5F}"/>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84EB6512-60A4-350F-2531-2FFD4C6C0D0B}"/>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8CAF1D0-CBBF-001D-F678-2566A2C7047B}"/>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387607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402AF30-0796-679D-4A73-7FE857220B5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E5559F9-5610-1C91-B291-2A97536865F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504E4F-AA5C-1A5E-F040-7E39F4096D33}"/>
              </a:ext>
            </a:extLst>
          </p:cNvPr>
          <p:cNvSpPr>
            <a:spLocks noGrp="1"/>
          </p:cNvSpPr>
          <p:nvPr>
            <p:ph type="dt" sz="half" idx="10"/>
          </p:nvPr>
        </p:nvSpPr>
        <p:spPr/>
        <p:txBody>
          <a:body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25164A36-22A6-12B5-C013-222AF6AB3162}"/>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2757E978-24F2-3676-EFB5-0C00190BDC9F}"/>
              </a:ext>
            </a:extLst>
          </p:cNvPr>
          <p:cNvSpPr>
            <a:spLocks noGrp="1"/>
          </p:cNvSpPr>
          <p:nvPr>
            <p:ph type="sldNum" sz="quarter" idx="12"/>
          </p:nvPr>
        </p:nvSpPr>
        <p:spPr/>
        <p:txBody>
          <a:bodyPr/>
          <a:lstStyle/>
          <a:p>
            <a:fld id="{4B15A656-09FC-47E6-A1A1-699C9BC53C4C}" type="slidenum">
              <a:rPr lang="fr-FR" smtClean="0"/>
              <a:t>‹N°›</a:t>
            </a:fld>
            <a:endParaRPr lang="fr-FR" dirty="0"/>
          </a:p>
        </p:txBody>
      </p:sp>
    </p:spTree>
    <p:extLst>
      <p:ext uri="{BB962C8B-B14F-4D97-AF65-F5344CB8AC3E}">
        <p14:creationId xmlns:p14="http://schemas.microsoft.com/office/powerpoint/2010/main" val="1701546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270F80C-3050-DA89-B20D-CD78D59AE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E0AC289-4432-186D-C6B5-96D2AF76D6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C551964-1425-0B41-37C3-EB56F8727A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CAD81-ED65-49DA-A213-AACFBC269093}" type="datetimeFigureOut">
              <a:rPr lang="fr-FR" smtClean="0"/>
              <a:t>15/10/2023</a:t>
            </a:fld>
            <a:endParaRPr lang="fr-FR" dirty="0"/>
          </a:p>
        </p:txBody>
      </p:sp>
      <p:sp>
        <p:nvSpPr>
          <p:cNvPr id="5" name="Espace réservé du pied de page 4">
            <a:extLst>
              <a:ext uri="{FF2B5EF4-FFF2-40B4-BE49-F238E27FC236}">
                <a16:creationId xmlns:a16="http://schemas.microsoft.com/office/drawing/2014/main" id="{7945FF14-22CE-4754-4050-52777BB2A8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B9C49CD2-E396-53CD-8621-6665357BC3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5A656-09FC-47E6-A1A1-699C9BC53C4C}" type="slidenum">
              <a:rPr lang="fr-FR" smtClean="0"/>
              <a:t>‹N°›</a:t>
            </a:fld>
            <a:endParaRPr lang="fr-FR" dirty="0"/>
          </a:p>
        </p:txBody>
      </p:sp>
    </p:spTree>
    <p:extLst>
      <p:ext uri="{BB962C8B-B14F-4D97-AF65-F5344CB8AC3E}">
        <p14:creationId xmlns:p14="http://schemas.microsoft.com/office/powerpoint/2010/main" val="2985679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3" Type="http://schemas.openxmlformats.org/officeDocument/2006/relationships/image" Target="../media/image3.svg" /><Relationship Id="rId2" Type="http://schemas.openxmlformats.org/officeDocument/2006/relationships/image" Target="../media/image2.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hyperlink" Target="https://gopro.com/v/zbPdGadwlXQlB" TargetMode="External"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re 1">
            <a:extLst>
              <a:ext uri="{FF2B5EF4-FFF2-40B4-BE49-F238E27FC236}">
                <a16:creationId xmlns:a16="http://schemas.microsoft.com/office/drawing/2014/main" id="{C92F1F14-D6BC-09FE-1D5D-3FE1FE0491F0}"/>
              </a:ext>
            </a:extLst>
          </p:cNvPr>
          <p:cNvSpPr>
            <a:spLocks noGrp="1"/>
          </p:cNvSpPr>
          <p:nvPr>
            <p:ph type="ctrTitle"/>
          </p:nvPr>
        </p:nvSpPr>
        <p:spPr>
          <a:xfrm>
            <a:off x="874815" y="798703"/>
            <a:ext cx="5221185" cy="3072015"/>
          </a:xfrm>
        </p:spPr>
        <p:txBody>
          <a:bodyPr anchor="b">
            <a:normAutofit/>
          </a:bodyPr>
          <a:lstStyle/>
          <a:p>
            <a:r>
              <a:rPr lang="fr-FR"/>
              <a:t>Paniers Coup d’Pouce Étudiants</a:t>
            </a:r>
          </a:p>
        </p:txBody>
      </p:sp>
      <p:sp>
        <p:nvSpPr>
          <p:cNvPr id="3" name="Sous-titre 2">
            <a:extLst>
              <a:ext uri="{FF2B5EF4-FFF2-40B4-BE49-F238E27FC236}">
                <a16:creationId xmlns:a16="http://schemas.microsoft.com/office/drawing/2014/main" id="{CAB34152-5F4D-43CE-EACC-C8DB08004786}"/>
              </a:ext>
            </a:extLst>
          </p:cNvPr>
          <p:cNvSpPr>
            <a:spLocks noGrp="1"/>
          </p:cNvSpPr>
          <p:nvPr>
            <p:ph type="subTitle" idx="1"/>
          </p:nvPr>
        </p:nvSpPr>
        <p:spPr>
          <a:xfrm>
            <a:off x="870148" y="4669421"/>
            <a:ext cx="5179841" cy="2102108"/>
          </a:xfrm>
        </p:spPr>
        <p:txBody>
          <a:bodyPr anchor="t">
            <a:normAutofit/>
          </a:bodyPr>
          <a:lstStyle/>
          <a:p>
            <a:r>
              <a:rPr lang="fr-FR" sz="3200" i="1" dirty="0"/>
              <a:t>Eglise adventiste de Neuilly-Sur-Seine</a:t>
            </a:r>
          </a:p>
        </p:txBody>
      </p:sp>
      <p:sp>
        <p:nvSpPr>
          <p:cNvPr id="20" name="Freeform: Shape 19">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 3" descr="Une image contenant texte, capture d’écran, logiciel, Icône d’ordinateur&#10;&#10;Description générée automatiquement">
            <a:extLst>
              <a:ext uri="{FF2B5EF4-FFF2-40B4-BE49-F238E27FC236}">
                <a16:creationId xmlns:a16="http://schemas.microsoft.com/office/drawing/2014/main" id="{C9A61D03-D707-57FA-28C1-2DFE8528CBCF}"/>
              </a:ext>
            </a:extLst>
          </p:cNvPr>
          <p:cNvPicPr>
            <a:picLocks noChangeAspect="1"/>
          </p:cNvPicPr>
          <p:nvPr/>
        </p:nvPicPr>
        <p:blipFill rotWithShape="1">
          <a:blip r:embed="rId2">
            <a:extLst>
              <a:ext uri="{28A0092B-C50C-407E-A947-70E740481C1C}">
                <a14:useLocalDpi xmlns:a14="http://schemas.microsoft.com/office/drawing/2010/main" val="0"/>
              </a:ext>
            </a:extLst>
          </a:blip>
          <a:srcRect l="55335" t="25599" r="30281" b="34377"/>
          <a:stretch/>
        </p:blipFill>
        <p:spPr bwMode="auto">
          <a:xfrm>
            <a:off x="7825327" y="1209578"/>
            <a:ext cx="2591335"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extLst>
            <a:ext uri="{53640926-AAD7-44D8-BBD7-CCE9431645EC}">
              <a14:shadowObscured xmlns:a14="http://schemas.microsoft.com/office/drawing/2010/main"/>
            </a:ext>
          </a:extLst>
        </p:spPr>
      </p:pic>
      <p:sp>
        <p:nvSpPr>
          <p:cNvPr id="24" name="Freeform: Shape 23">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77966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6F1F2C8-798B-4CCE-A851-94AFAF350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A49FA4D-0D74-B1DA-8D84-F4FD4D786E87}"/>
              </a:ext>
            </a:extLst>
          </p:cNvPr>
          <p:cNvSpPr txBox="1"/>
          <p:nvPr/>
        </p:nvSpPr>
        <p:spPr>
          <a:xfrm>
            <a:off x="891983" y="1392546"/>
            <a:ext cx="4239575" cy="45177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kern="1200" dirty="0">
                <a:solidFill>
                  <a:schemeClr val="tx1"/>
                </a:solidFill>
                <a:latin typeface="+mj-lt"/>
                <a:ea typeface="+mj-ea"/>
                <a:cs typeface="+mj-cs"/>
              </a:rPr>
              <a:t>La naissance du </a:t>
            </a:r>
            <a:r>
              <a:rPr lang="en-US" sz="6000" kern="1200" dirty="0" err="1">
                <a:solidFill>
                  <a:schemeClr val="tx1"/>
                </a:solidFill>
                <a:latin typeface="+mj-lt"/>
                <a:ea typeface="+mj-ea"/>
                <a:cs typeface="+mj-cs"/>
              </a:rPr>
              <a:t>projet</a:t>
            </a:r>
            <a:r>
              <a:rPr lang="en-US" sz="6000" kern="1200" dirty="0">
                <a:solidFill>
                  <a:schemeClr val="tx1"/>
                </a:solidFill>
                <a:latin typeface="+mj-lt"/>
                <a:ea typeface="+mj-ea"/>
                <a:cs typeface="+mj-cs"/>
              </a:rPr>
              <a:t> : </a:t>
            </a:r>
            <a:r>
              <a:rPr lang="en-US" sz="6000" kern="1200" dirty="0" err="1">
                <a:solidFill>
                  <a:schemeClr val="tx1"/>
                </a:solidFill>
                <a:latin typeface="+mj-lt"/>
                <a:ea typeface="+mj-ea"/>
                <a:cs typeface="+mj-cs"/>
              </a:rPr>
              <a:t>octobre</a:t>
            </a:r>
            <a:r>
              <a:rPr lang="en-US" sz="6000" kern="1200" dirty="0">
                <a:solidFill>
                  <a:schemeClr val="tx1"/>
                </a:solidFill>
                <a:latin typeface="+mj-lt"/>
                <a:ea typeface="+mj-ea"/>
                <a:cs typeface="+mj-cs"/>
              </a:rPr>
              <a:t> 2022</a:t>
            </a:r>
          </a:p>
          <a:p>
            <a:pPr>
              <a:lnSpc>
                <a:spcPct val="90000"/>
              </a:lnSpc>
              <a:spcBef>
                <a:spcPct val="0"/>
              </a:spcBef>
              <a:spcAft>
                <a:spcPts val="600"/>
              </a:spcAft>
            </a:pPr>
            <a:endParaRPr lang="en-US" sz="4800" kern="1200" dirty="0">
              <a:solidFill>
                <a:schemeClr val="tx1"/>
              </a:solidFill>
              <a:latin typeface="+mj-lt"/>
              <a:ea typeface="+mj-ea"/>
              <a:cs typeface="+mj-cs"/>
            </a:endParaRPr>
          </a:p>
        </p:txBody>
      </p:sp>
      <p:sp>
        <p:nvSpPr>
          <p:cNvPr id="22" name="Freeform: Shape 21">
            <a:extLst>
              <a:ext uri="{FF2B5EF4-FFF2-40B4-BE49-F238E27FC236}">
                <a16:creationId xmlns:a16="http://schemas.microsoft.com/office/drawing/2014/main" id="{755E9CD0-04B0-4A3C-B291-AD913379C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Oval 23">
            <a:extLst>
              <a:ext uri="{FF2B5EF4-FFF2-40B4-BE49-F238E27FC236}">
                <a16:creationId xmlns:a16="http://schemas.microsoft.com/office/drawing/2014/main" id="{1DD8BF3B-6066-418C-8D1A-75C5E396F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Block Arc 25">
            <a:extLst>
              <a:ext uri="{FF2B5EF4-FFF2-40B4-BE49-F238E27FC236}">
                <a16:creationId xmlns:a16="http://schemas.microsoft.com/office/drawing/2014/main" id="{80BC66F9-7A74-4286-AD22-1174052CC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Freeform: Shape 27">
            <a:extLst>
              <a:ext uri="{FF2B5EF4-FFF2-40B4-BE49-F238E27FC236}">
                <a16:creationId xmlns:a16="http://schemas.microsoft.com/office/drawing/2014/main" id="{D8142CC3-2B5C-48E6-9DF0-6C8ACBAF2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30" name="Straight Connector 29">
            <a:extLst>
              <a:ext uri="{FF2B5EF4-FFF2-40B4-BE49-F238E27FC236}">
                <a16:creationId xmlns:a16="http://schemas.microsoft.com/office/drawing/2014/main" id="{7B2D303B-3DD0-4319-9EAD-361847FEC7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2" name="Freeform: Shape 31">
            <a:extLst>
              <a:ext uri="{FF2B5EF4-FFF2-40B4-BE49-F238E27FC236}">
                <a16:creationId xmlns:a16="http://schemas.microsoft.com/office/drawing/2014/main" id="{46A89C79-8EF3-4AF9-B3D9-59A883F41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4" name="Arc 33">
            <a:extLst>
              <a:ext uri="{FF2B5EF4-FFF2-40B4-BE49-F238E27FC236}">
                <a16:creationId xmlns:a16="http://schemas.microsoft.com/office/drawing/2014/main" id="{EFE5CE34-4543-42E5-B82C-1F3D12422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72AF41FE-63D7-4695-81D2-66D2510E4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46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A79FC370-8A78-A07A-F718-21FB65732B71}"/>
              </a:ext>
            </a:extLst>
          </p:cNvPr>
          <p:cNvSpPr txBox="1"/>
          <p:nvPr/>
        </p:nvSpPr>
        <p:spPr>
          <a:xfrm>
            <a:off x="467497" y="428178"/>
            <a:ext cx="11257005" cy="6093976"/>
          </a:xfrm>
          <a:prstGeom prst="rect">
            <a:avLst/>
          </a:prstGeom>
          <a:noFill/>
        </p:spPr>
        <p:txBody>
          <a:bodyPr wrap="square" rtlCol="0">
            <a:spAutoFit/>
          </a:bodyPr>
          <a:lstStyle/>
          <a:p>
            <a:pPr algn="just"/>
            <a:r>
              <a:rPr lang="fr-FR" sz="3000" b="1" kern="100" dirty="0">
                <a:solidFill>
                  <a:schemeClr val="tx2">
                    <a:lumMod val="50000"/>
                  </a:schemeClr>
                </a:solidFill>
                <a:effectLst/>
                <a:ea typeface="Calibri" panose="020F0502020204030204" pitchFamily="34" charset="0"/>
                <a:cs typeface="Times New Roman" panose="02020603050405020304" pitchFamily="18" charset="0"/>
              </a:rPr>
              <a:t>Texte de Matthieu 25. 31.46</a:t>
            </a:r>
            <a:r>
              <a:rPr lang="fr-FR" sz="3000" kern="100" dirty="0">
                <a:solidFill>
                  <a:schemeClr val="tx2">
                    <a:lumMod val="50000"/>
                  </a:schemeClr>
                </a:solidFill>
                <a:effectLst/>
                <a:ea typeface="Calibri" panose="020F0502020204030204" pitchFamily="34" charset="0"/>
                <a:cs typeface="Times New Roman" panose="02020603050405020304" pitchFamily="18" charset="0"/>
              </a:rPr>
              <a:t> </a:t>
            </a:r>
            <a:endParaRPr lang="fr-FR" sz="3000" i="1" kern="100" dirty="0">
              <a:solidFill>
                <a:schemeClr val="tx2">
                  <a:lumMod val="50000"/>
                </a:schemeClr>
              </a:solidFill>
              <a:ea typeface="Calibri" panose="020F0502020204030204" pitchFamily="34" charset="0"/>
              <a:cs typeface="Times New Roman" panose="02020603050405020304" pitchFamily="18" charset="0"/>
            </a:endParaRPr>
          </a:p>
          <a:p>
            <a:pPr algn="just"/>
            <a:endParaRPr lang="fr-FR" sz="3000" i="1" kern="100" dirty="0">
              <a:solidFill>
                <a:schemeClr val="tx2">
                  <a:lumMod val="50000"/>
                </a:schemeClr>
              </a:solidFill>
              <a:effectLst/>
              <a:ea typeface="Calibri" panose="020F0502020204030204" pitchFamily="34" charset="0"/>
              <a:cs typeface="Times New Roman" panose="02020603050405020304" pitchFamily="18" charset="0"/>
            </a:endParaRPr>
          </a:p>
          <a:p>
            <a:pPr algn="just"/>
            <a:r>
              <a:rPr lang="fr-FR" sz="3000" i="1" kern="100" dirty="0">
                <a:solidFill>
                  <a:schemeClr val="tx2">
                    <a:lumMod val="50000"/>
                  </a:schemeClr>
                </a:solidFill>
                <a:effectLst/>
                <a:ea typeface="Calibri" panose="020F0502020204030204" pitchFamily="34" charset="0"/>
                <a:cs typeface="Times New Roman" panose="02020603050405020304" pitchFamily="18" charset="0"/>
              </a:rPr>
              <a:t>Lorsque le Fils de l'homme viendra dans sa gloire, avec tous les anges, il s'assiéra sur son trône de gloire. Toutes les nations seront assemblées devant lui. Il séparera les uns d'avec les autres, comme le berger sépare les brebis d'avec les boucs, et il mettra les brebis à sa droite, et les boucs à sa gauche. </a:t>
            </a:r>
          </a:p>
          <a:p>
            <a:pPr algn="just"/>
            <a:r>
              <a:rPr lang="fr-FR" sz="3000" i="1" kern="100" dirty="0">
                <a:solidFill>
                  <a:schemeClr val="tx2">
                    <a:lumMod val="50000"/>
                  </a:schemeClr>
                </a:solidFill>
                <a:effectLst/>
                <a:ea typeface="Calibri" panose="020F0502020204030204" pitchFamily="34" charset="0"/>
                <a:cs typeface="Times New Roman" panose="02020603050405020304" pitchFamily="18" charset="0"/>
              </a:rPr>
              <a:t>Alors le roi dira à ceux qui seront à sa droite : Venez, vous qui êtes bénis de mon Père ; recevez en héritage le royaume qui vous a été préparé dès la fondation du monde. Car j'ai eu faim et vous m'avez donné à manger ; j'ai eu soif et vous m'avez donné à boire ; j'étais étranger et vous m'avez recueilli ; nu et vous m'avez vêtu, j'étais malade et vous m'avez visité, j'étais en prison et vous êtes venus vers moi. </a:t>
            </a:r>
          </a:p>
        </p:txBody>
      </p:sp>
    </p:spTree>
    <p:extLst>
      <p:ext uri="{BB962C8B-B14F-4D97-AF65-F5344CB8AC3E}">
        <p14:creationId xmlns:p14="http://schemas.microsoft.com/office/powerpoint/2010/main" val="49299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A79FC370-8A78-A07A-F718-21FB65732B71}"/>
              </a:ext>
            </a:extLst>
          </p:cNvPr>
          <p:cNvSpPr txBox="1"/>
          <p:nvPr/>
        </p:nvSpPr>
        <p:spPr>
          <a:xfrm>
            <a:off x="467497" y="1330221"/>
            <a:ext cx="11257005" cy="4247317"/>
          </a:xfrm>
          <a:prstGeom prst="rect">
            <a:avLst/>
          </a:prstGeom>
          <a:noFill/>
        </p:spPr>
        <p:txBody>
          <a:bodyPr wrap="square" rtlCol="0">
            <a:spAutoFit/>
          </a:bodyPr>
          <a:lstStyle/>
          <a:p>
            <a:pPr algn="just"/>
            <a:r>
              <a:rPr lang="fr-FR" sz="3000" i="1" kern="100" dirty="0">
                <a:solidFill>
                  <a:schemeClr val="tx2">
                    <a:lumMod val="50000"/>
                  </a:schemeClr>
                </a:solidFill>
                <a:effectLst/>
                <a:ea typeface="Calibri" panose="020F0502020204030204" pitchFamily="34" charset="0"/>
                <a:cs typeface="Times New Roman" panose="02020603050405020304" pitchFamily="18" charset="0"/>
              </a:rPr>
              <a:t>Alors les justes lui répondront : Seigneur, quand t'avons-nous vu avoir faim, et t'avons-nous donné à manger ; ou avoir soif, et t'avons-nous donné à boire ? Quand t'avons-nous vu étranger, et t'avons-nous recueilli ; ou nu, et t'avons-nous vêtu ? Quand t'avons-nous vu malade, ou en prison, et sommes-nous allés vers toi ? </a:t>
            </a:r>
          </a:p>
          <a:p>
            <a:pPr algn="just"/>
            <a:endParaRPr lang="fr-FR" sz="3000" i="1" kern="100" dirty="0">
              <a:solidFill>
                <a:schemeClr val="tx2">
                  <a:lumMod val="50000"/>
                </a:schemeClr>
              </a:solidFill>
              <a:effectLst/>
              <a:ea typeface="Calibri" panose="020F0502020204030204" pitchFamily="34" charset="0"/>
              <a:cs typeface="Times New Roman" panose="02020603050405020304" pitchFamily="18" charset="0"/>
            </a:endParaRPr>
          </a:p>
          <a:p>
            <a:pPr algn="just"/>
            <a:r>
              <a:rPr lang="fr-FR" sz="3000" i="1" kern="100" dirty="0">
                <a:solidFill>
                  <a:schemeClr val="tx2">
                    <a:lumMod val="50000"/>
                  </a:schemeClr>
                </a:solidFill>
                <a:effectLst/>
                <a:ea typeface="Calibri" panose="020F0502020204030204" pitchFamily="34" charset="0"/>
                <a:cs typeface="Times New Roman" panose="02020603050405020304" pitchFamily="18" charset="0"/>
              </a:rPr>
              <a:t>Et le roi leur répondra : En vérité, je vous le dis, dans la mesure où vous avez fait cela à l'un de ces plus petits de mes frères, c'est à moi que vous l'avez fait. </a:t>
            </a:r>
            <a:endParaRPr lang="fr-FR" sz="3000" kern="100" dirty="0">
              <a:solidFill>
                <a:schemeClr val="tx2">
                  <a:lumMod val="50000"/>
                </a:schemeClr>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249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A79FC370-8A78-A07A-F718-21FB65732B71}"/>
              </a:ext>
            </a:extLst>
          </p:cNvPr>
          <p:cNvSpPr txBox="1"/>
          <p:nvPr/>
        </p:nvSpPr>
        <p:spPr>
          <a:xfrm>
            <a:off x="300681" y="374317"/>
            <a:ext cx="11590637" cy="4503797"/>
          </a:xfrm>
          <a:prstGeom prst="rect">
            <a:avLst/>
          </a:prstGeom>
          <a:noFill/>
        </p:spPr>
        <p:txBody>
          <a:bodyPr wrap="square" rtlCol="0">
            <a:spAutoFit/>
          </a:bodyPr>
          <a:lstStyle/>
          <a:p>
            <a:pPr marL="457200" indent="-457200" algn="just">
              <a:spcAft>
                <a:spcPts val="800"/>
              </a:spcAft>
              <a:buFont typeface="Wingdings" panose="05000000000000000000" pitchFamily="2" charset="2"/>
              <a:buChar char="§"/>
            </a:pPr>
            <a:r>
              <a:rPr lang="fr-FR" sz="2600" kern="100" dirty="0">
                <a:effectLst/>
                <a:ea typeface="Calibri" panose="020F0502020204030204" pitchFamily="34" charset="0"/>
                <a:cs typeface="Times New Roman" panose="02020603050405020304" pitchFamily="18" charset="0"/>
              </a:rPr>
              <a:t>Il semble </a:t>
            </a:r>
            <a:r>
              <a:rPr lang="fr-FR" sz="2600" b="1" kern="100" dirty="0">
                <a:effectLst/>
                <a:ea typeface="Calibri" panose="020F0502020204030204" pitchFamily="34" charset="0"/>
                <a:cs typeface="Times New Roman" panose="02020603050405020304" pitchFamily="18" charset="0"/>
              </a:rPr>
              <a:t>impossible de se méprendre</a:t>
            </a:r>
            <a:r>
              <a:rPr lang="fr-FR" sz="2600" kern="100" dirty="0">
                <a:effectLst/>
                <a:ea typeface="Calibri" panose="020F0502020204030204" pitchFamily="34" charset="0"/>
                <a:cs typeface="Times New Roman" panose="02020603050405020304" pitchFamily="18" charset="0"/>
              </a:rPr>
              <a:t> sur le sens de ces versets, ils sont clairs et incontestables. </a:t>
            </a:r>
          </a:p>
          <a:p>
            <a:pPr marL="457200" indent="-457200" algn="just">
              <a:spcAft>
                <a:spcPts val="800"/>
              </a:spcAft>
              <a:buFont typeface="Wingdings" panose="05000000000000000000" pitchFamily="2" charset="2"/>
              <a:buChar char="§"/>
            </a:pPr>
            <a:r>
              <a:rPr lang="fr-FR" sz="2600" b="1" kern="100" dirty="0">
                <a:effectLst/>
                <a:ea typeface="Calibri" panose="020F0502020204030204" pitchFamily="34" charset="0"/>
                <a:cs typeface="Times New Roman" panose="02020603050405020304" pitchFamily="18" charset="0"/>
              </a:rPr>
              <a:t>Tout le monde sait ce que signifie avoir faim, être nu, être malade, être étranger, être en prison</a:t>
            </a:r>
            <a:r>
              <a:rPr lang="fr-FR" sz="2600" kern="100" dirty="0">
                <a:effectLst/>
                <a:ea typeface="Calibri" panose="020F0502020204030204" pitchFamily="34" charset="0"/>
                <a:cs typeface="Times New Roman" panose="02020603050405020304" pitchFamily="18" charset="0"/>
              </a:rPr>
              <a:t>.</a:t>
            </a:r>
          </a:p>
          <a:p>
            <a:pPr marL="457200" indent="-457200" algn="just">
              <a:spcAft>
                <a:spcPts val="800"/>
              </a:spcAft>
              <a:buFont typeface="Wingdings" panose="05000000000000000000" pitchFamily="2" charset="2"/>
              <a:buChar char="§"/>
            </a:pPr>
            <a:r>
              <a:rPr lang="fr-FR" sz="2600" b="1" kern="100" dirty="0">
                <a:effectLst/>
                <a:ea typeface="Calibri" panose="020F0502020204030204" pitchFamily="34" charset="0"/>
                <a:cs typeface="Times New Roman" panose="02020603050405020304" pitchFamily="18" charset="0"/>
              </a:rPr>
              <a:t>Personne ne peut dire qu’il ne savait pas</a:t>
            </a:r>
            <a:r>
              <a:rPr lang="fr-FR" sz="2600" kern="100" dirty="0">
                <a:effectLst/>
                <a:ea typeface="Calibri" panose="020F0502020204030204" pitchFamily="34" charset="0"/>
                <a:cs typeface="Times New Roman" panose="02020603050405020304" pitchFamily="18" charset="0"/>
              </a:rPr>
              <a:t>, et personne ne peut affirmer être exonéré de tout devoir d’aide et d’assistance face à la misère et à la souffrance.</a:t>
            </a:r>
          </a:p>
          <a:p>
            <a:pPr marL="457200" indent="-457200" algn="just">
              <a:spcAft>
                <a:spcPts val="800"/>
              </a:spcAft>
              <a:buFont typeface="Wingdings" panose="05000000000000000000" pitchFamily="2" charset="2"/>
              <a:buChar char="§"/>
            </a:pPr>
            <a:r>
              <a:rPr lang="fr-FR" sz="2600" kern="100" dirty="0">
                <a:effectLst/>
                <a:ea typeface="Calibri" panose="020F0502020204030204" pitchFamily="34" charset="0"/>
                <a:cs typeface="Times New Roman" panose="02020603050405020304" pitchFamily="18" charset="0"/>
              </a:rPr>
              <a:t>En fait </a:t>
            </a:r>
            <a:r>
              <a:rPr lang="fr-FR" sz="2600" b="1" kern="100" dirty="0">
                <a:effectLst/>
                <a:ea typeface="Calibri" panose="020F0502020204030204" pitchFamily="34" charset="0"/>
                <a:cs typeface="Times New Roman" panose="02020603050405020304" pitchFamily="18" charset="0"/>
              </a:rPr>
              <a:t>la justice de Dieu est la plus simple, la plus ordinaire, la plus naturelle des justices</a:t>
            </a:r>
            <a:r>
              <a:rPr lang="fr-FR" sz="2600" kern="100" dirty="0">
                <a:effectLst/>
                <a:ea typeface="Calibri" panose="020F0502020204030204" pitchFamily="34" charset="0"/>
                <a:cs typeface="Times New Roman" panose="02020603050405020304" pitchFamily="18" charset="0"/>
              </a:rPr>
              <a:t>. Elle consiste en </a:t>
            </a:r>
            <a:r>
              <a:rPr lang="fr-FR" sz="2600" b="1" kern="100" dirty="0">
                <a:effectLst/>
                <a:ea typeface="Calibri" panose="020F0502020204030204" pitchFamily="34" charset="0"/>
                <a:cs typeface="Times New Roman" panose="02020603050405020304" pitchFamily="18" charset="0"/>
              </a:rPr>
              <a:t>six gestes à accomplir chaque fois que cela s’avère nécessaire</a:t>
            </a:r>
            <a:r>
              <a:rPr lang="fr-FR" sz="2600" kern="100" dirty="0">
                <a:effectLst/>
                <a:ea typeface="Calibri" panose="020F0502020204030204" pitchFamily="34" charset="0"/>
                <a:cs typeface="Times New Roman" panose="02020603050405020304" pitchFamily="18" charset="0"/>
              </a:rPr>
              <a:t> : nourrir, abreuver, accueillir, vêtir, soigner, visiter. </a:t>
            </a:r>
          </a:p>
          <a:p>
            <a:pPr marL="457200" indent="-457200" algn="just">
              <a:spcAft>
                <a:spcPts val="800"/>
              </a:spcAft>
              <a:buFont typeface="Wingdings" panose="05000000000000000000" pitchFamily="2" charset="2"/>
              <a:buChar char="§"/>
            </a:pPr>
            <a:r>
              <a:rPr lang="fr-FR" sz="2600" b="1" kern="100" dirty="0">
                <a:effectLst/>
                <a:ea typeface="Calibri" panose="020F0502020204030204" pitchFamily="34" charset="0"/>
                <a:cs typeface="Times New Roman" panose="02020603050405020304" pitchFamily="18" charset="0"/>
              </a:rPr>
              <a:t>Chacun agit à sa façon</a:t>
            </a:r>
            <a:r>
              <a:rPr lang="fr-FR" sz="2600" kern="100" dirty="0">
                <a:effectLst/>
                <a:ea typeface="Calibri" panose="020F0502020204030204" pitchFamily="34" charset="0"/>
                <a:cs typeface="Times New Roman" panose="02020603050405020304" pitchFamily="18" charset="0"/>
              </a:rPr>
              <a:t>, à titre individuel.</a:t>
            </a:r>
          </a:p>
        </p:txBody>
      </p:sp>
      <p:sp>
        <p:nvSpPr>
          <p:cNvPr id="2" name="ZoneTexte 1">
            <a:extLst>
              <a:ext uri="{FF2B5EF4-FFF2-40B4-BE49-F238E27FC236}">
                <a16:creationId xmlns:a16="http://schemas.microsoft.com/office/drawing/2014/main" id="{148FBCA3-B9D5-C5E3-70C2-364EA9B88940}"/>
              </a:ext>
            </a:extLst>
          </p:cNvPr>
          <p:cNvSpPr txBox="1"/>
          <p:nvPr/>
        </p:nvSpPr>
        <p:spPr>
          <a:xfrm>
            <a:off x="70728" y="5078800"/>
            <a:ext cx="12050543" cy="553998"/>
          </a:xfrm>
          <a:prstGeom prst="rect">
            <a:avLst/>
          </a:prstGeom>
          <a:noFill/>
        </p:spPr>
        <p:txBody>
          <a:bodyPr wrap="square" rtlCol="0">
            <a:spAutoFit/>
          </a:bodyPr>
          <a:lstStyle/>
          <a:p>
            <a:pPr algn="ctr">
              <a:spcAft>
                <a:spcPts val="800"/>
              </a:spcAft>
            </a:pPr>
            <a:r>
              <a:rPr lang="fr-FR" sz="3000" kern="100" dirty="0">
                <a:effectLst/>
                <a:ea typeface="Calibri" panose="020F0502020204030204" pitchFamily="34" charset="0"/>
                <a:cs typeface="Times New Roman" panose="02020603050405020304" pitchFamily="18" charset="0"/>
              </a:rPr>
              <a:t>Nous avons voulu </a:t>
            </a:r>
            <a:r>
              <a:rPr lang="fr-FR" sz="3000" b="1" kern="100" dirty="0">
                <a:solidFill>
                  <a:srgbClr val="FF8E05"/>
                </a:solidFill>
                <a:effectLst/>
                <a:ea typeface="Calibri" panose="020F0502020204030204" pitchFamily="34" charset="0"/>
                <a:cs typeface="Times New Roman" panose="02020603050405020304" pitchFamily="18" charset="0"/>
              </a:rPr>
              <a:t>agir en tant qu’Eglise</a:t>
            </a:r>
            <a:r>
              <a:rPr lang="fr-FR" sz="3000" kern="100" dirty="0">
                <a:solidFill>
                  <a:srgbClr val="FF8E05"/>
                </a:solidFill>
                <a:effectLst/>
                <a:ea typeface="Calibri" panose="020F0502020204030204" pitchFamily="34" charset="0"/>
                <a:cs typeface="Times New Roman" panose="02020603050405020304" pitchFamily="18" charset="0"/>
              </a:rPr>
              <a:t> </a:t>
            </a:r>
            <a:r>
              <a:rPr lang="fr-FR" sz="3000" kern="100" dirty="0">
                <a:effectLst/>
                <a:ea typeface="Calibri" panose="020F0502020204030204" pitchFamily="34" charset="0"/>
                <a:cs typeface="Times New Roman" panose="02020603050405020304" pitchFamily="18" charset="0"/>
              </a:rPr>
              <a:t>et donc vivre pleinement l’Évangile.</a:t>
            </a:r>
          </a:p>
        </p:txBody>
      </p:sp>
      <p:sp>
        <p:nvSpPr>
          <p:cNvPr id="5" name="ZoneTexte 4">
            <a:extLst>
              <a:ext uri="{FF2B5EF4-FFF2-40B4-BE49-F238E27FC236}">
                <a16:creationId xmlns:a16="http://schemas.microsoft.com/office/drawing/2014/main" id="{B639F0CE-EA14-812A-8988-EFB5F6DF3189}"/>
              </a:ext>
            </a:extLst>
          </p:cNvPr>
          <p:cNvSpPr txBox="1"/>
          <p:nvPr/>
        </p:nvSpPr>
        <p:spPr>
          <a:xfrm>
            <a:off x="300681" y="5759125"/>
            <a:ext cx="11590636" cy="553998"/>
          </a:xfrm>
          <a:prstGeom prst="rect">
            <a:avLst/>
          </a:prstGeom>
          <a:noFill/>
        </p:spPr>
        <p:txBody>
          <a:bodyPr wrap="square" rtlCol="0">
            <a:spAutoFit/>
          </a:bodyPr>
          <a:lstStyle/>
          <a:p>
            <a:pPr algn="ctr"/>
            <a:r>
              <a:rPr lang="fr-FR" sz="3000" b="1" kern="100" dirty="0">
                <a:solidFill>
                  <a:srgbClr val="FF8E05"/>
                </a:solidFill>
                <a:effectLst/>
                <a:ea typeface="Calibri" panose="020F0502020204030204" pitchFamily="34" charset="0"/>
                <a:cs typeface="Times New Roman" panose="02020603050405020304" pitchFamily="18" charset="0"/>
              </a:rPr>
              <a:t>Une Eglise qui rayonne est une Eglise qui aide les plus faibles</a:t>
            </a:r>
            <a:r>
              <a:rPr lang="fr-FR" sz="3000" kern="100" dirty="0">
                <a:solidFill>
                  <a:srgbClr val="FF8E05"/>
                </a:solidFill>
                <a:effectLst/>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03725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278ECF6-FAFC-620C-145F-A8599FE9A45C}"/>
              </a:ext>
            </a:extLst>
          </p:cNvPr>
          <p:cNvSpPr txBox="1"/>
          <p:nvPr/>
        </p:nvSpPr>
        <p:spPr>
          <a:xfrm>
            <a:off x="3955815" y="1104953"/>
            <a:ext cx="54588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OBJECTIFS : </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que 3" descr="Mille contour">
            <a:extLst>
              <a:ext uri="{FF2B5EF4-FFF2-40B4-BE49-F238E27FC236}">
                <a16:creationId xmlns:a16="http://schemas.microsoft.com/office/drawing/2014/main" id="{F1C3C60E-0AA5-6D9A-D54F-D54C73A74A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1363" y="354511"/>
            <a:ext cx="3941691" cy="394169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5" name="ZoneTexte 4">
            <a:extLst>
              <a:ext uri="{FF2B5EF4-FFF2-40B4-BE49-F238E27FC236}">
                <a16:creationId xmlns:a16="http://schemas.microsoft.com/office/drawing/2014/main" id="{02A094AC-2497-9B89-E55B-D27DC126CD62}"/>
              </a:ext>
            </a:extLst>
          </p:cNvPr>
          <p:cNvSpPr txBox="1"/>
          <p:nvPr/>
        </p:nvSpPr>
        <p:spPr>
          <a:xfrm>
            <a:off x="3480179" y="2648714"/>
            <a:ext cx="8615964" cy="4192520"/>
          </a:xfrm>
          <a:prstGeom prst="rect">
            <a:avLst/>
          </a:prstGeom>
        </p:spPr>
        <p:txBody>
          <a:bodyPr vert="horz" lIns="91440" tIns="45720" rIns="91440" bIns="45720" rtlCol="0">
            <a:normAutofit/>
          </a:bodyPr>
          <a:lstStyle/>
          <a:p>
            <a:pPr marL="342900" indent="-571500">
              <a:lnSpc>
                <a:spcPct val="90000"/>
              </a:lnSpc>
              <a:spcAft>
                <a:spcPts val="800"/>
              </a:spcAft>
              <a:buFont typeface="Wingdings" panose="05000000000000000000" pitchFamily="2" charset="2"/>
              <a:buChar char="§"/>
            </a:pPr>
            <a:r>
              <a:rPr lang="en-US" sz="3600" b="1" dirty="0">
                <a:effectLst/>
              </a:rPr>
              <a:t>Aider les </a:t>
            </a:r>
            <a:r>
              <a:rPr lang="en-US" sz="3600" b="1" dirty="0" err="1">
                <a:effectLst/>
              </a:rPr>
              <a:t>étudiants</a:t>
            </a:r>
            <a:r>
              <a:rPr lang="en-US" sz="3600" dirty="0">
                <a:effectLst/>
              </a:rPr>
              <a:t> qui </a:t>
            </a:r>
            <a:r>
              <a:rPr lang="en-US" sz="3600" dirty="0" err="1">
                <a:effectLst/>
              </a:rPr>
              <a:t>sont</a:t>
            </a:r>
            <a:r>
              <a:rPr lang="en-US" sz="3600" dirty="0">
                <a:effectLst/>
              </a:rPr>
              <a:t> </a:t>
            </a:r>
            <a:r>
              <a:rPr lang="en-US" sz="3600" dirty="0" err="1">
                <a:effectLst/>
              </a:rPr>
              <a:t>souvent</a:t>
            </a:r>
            <a:r>
              <a:rPr lang="en-US" sz="3600" dirty="0">
                <a:effectLst/>
              </a:rPr>
              <a:t> </a:t>
            </a:r>
            <a:r>
              <a:rPr lang="en-US" sz="3600" dirty="0" err="1">
                <a:effectLst/>
              </a:rPr>
              <a:t>en</a:t>
            </a:r>
            <a:r>
              <a:rPr lang="en-US" sz="3600" dirty="0">
                <a:effectLst/>
              </a:rPr>
              <a:t> situation de </a:t>
            </a:r>
            <a:r>
              <a:rPr lang="en-US" sz="3600" dirty="0" err="1">
                <a:effectLst/>
              </a:rPr>
              <a:t>précarité</a:t>
            </a:r>
            <a:r>
              <a:rPr lang="en-US" sz="3600" dirty="0">
                <a:effectLst/>
              </a:rPr>
              <a:t>.</a:t>
            </a:r>
          </a:p>
          <a:p>
            <a:pPr>
              <a:lnSpc>
                <a:spcPct val="90000"/>
              </a:lnSpc>
              <a:spcAft>
                <a:spcPts val="800"/>
              </a:spcAft>
            </a:pPr>
            <a:r>
              <a:rPr lang="en-US" sz="3600" dirty="0">
                <a:effectLst/>
              </a:rPr>
              <a:t> </a:t>
            </a:r>
          </a:p>
          <a:p>
            <a:pPr marL="342900" indent="-571500">
              <a:lnSpc>
                <a:spcPct val="90000"/>
              </a:lnSpc>
              <a:spcAft>
                <a:spcPts val="800"/>
              </a:spcAft>
              <a:buFont typeface="Wingdings" panose="05000000000000000000" pitchFamily="2" charset="2"/>
              <a:buChar char="§"/>
            </a:pPr>
            <a:r>
              <a:rPr lang="en-US" sz="3600" b="1" dirty="0">
                <a:effectLst/>
              </a:rPr>
              <a:t>Mobiliser </a:t>
            </a:r>
            <a:r>
              <a:rPr lang="en-US" sz="3600" b="1" dirty="0" err="1">
                <a:effectLst/>
              </a:rPr>
              <a:t>l’Eglise</a:t>
            </a:r>
            <a:r>
              <a:rPr lang="en-US" sz="3600" dirty="0">
                <a:effectLst/>
              </a:rPr>
              <a:t> et </a:t>
            </a:r>
            <a:r>
              <a:rPr lang="en-US" sz="3600" dirty="0" err="1">
                <a:effectLst/>
              </a:rPr>
              <a:t>créer</a:t>
            </a:r>
            <a:r>
              <a:rPr lang="en-US" sz="3600" dirty="0">
                <a:effectLst/>
              </a:rPr>
              <a:t> du lien entre les </a:t>
            </a:r>
            <a:r>
              <a:rPr lang="en-US" sz="3600" dirty="0" err="1">
                <a:effectLst/>
              </a:rPr>
              <a:t>membres</a:t>
            </a:r>
            <a:r>
              <a:rPr lang="en-US" sz="3600" dirty="0">
                <a:effectLst/>
              </a:rPr>
              <a:t>, et entre les </a:t>
            </a:r>
            <a:r>
              <a:rPr lang="en-US" sz="3600" dirty="0" err="1">
                <a:effectLst/>
              </a:rPr>
              <a:t>membres</a:t>
            </a:r>
            <a:r>
              <a:rPr lang="en-US" sz="3600" dirty="0">
                <a:effectLst/>
              </a:rPr>
              <a:t> et les plus </a:t>
            </a:r>
            <a:r>
              <a:rPr lang="en-US" sz="3600" dirty="0" err="1">
                <a:effectLst/>
              </a:rPr>
              <a:t>précaires</a:t>
            </a:r>
            <a:r>
              <a:rPr lang="en-US" sz="3600" dirty="0">
                <a:effectLst/>
              </a:rPr>
              <a:t>.</a:t>
            </a:r>
            <a:endParaRPr lang="en-US" sz="3600" dirty="0"/>
          </a:p>
        </p:txBody>
      </p:sp>
    </p:spTree>
    <p:extLst>
      <p:ext uri="{BB962C8B-B14F-4D97-AF65-F5344CB8AC3E}">
        <p14:creationId xmlns:p14="http://schemas.microsoft.com/office/powerpoint/2010/main" val="3089962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c 1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278ECF6-FAFC-620C-145F-A8599FE9A45C}"/>
              </a:ext>
            </a:extLst>
          </p:cNvPr>
          <p:cNvSpPr txBox="1"/>
          <p:nvPr/>
        </p:nvSpPr>
        <p:spPr>
          <a:xfrm>
            <a:off x="326675" y="136632"/>
            <a:ext cx="910392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100" b="1" kern="1200" dirty="0">
                <a:solidFill>
                  <a:schemeClr val="tx1"/>
                </a:solidFill>
                <a:effectLst/>
                <a:latin typeface="+mj-lt"/>
                <a:ea typeface="+mj-ea"/>
                <a:cs typeface="+mj-cs"/>
              </a:rPr>
              <a:t>PHASE DE PRÉPARATION </a:t>
            </a:r>
            <a:r>
              <a:rPr lang="en-US" sz="2400" b="1" i="1" kern="1200" dirty="0">
                <a:solidFill>
                  <a:schemeClr val="tx1"/>
                </a:solidFill>
                <a:effectLst/>
                <a:latin typeface="+mj-lt"/>
                <a:ea typeface="+mj-ea"/>
                <a:cs typeface="+mj-cs"/>
              </a:rPr>
              <a:t>(3 MOIS ENVIRON)</a:t>
            </a:r>
            <a:endParaRPr lang="en-US" sz="4100" i="1" kern="1200" dirty="0">
              <a:solidFill>
                <a:schemeClr val="tx1"/>
              </a:solidFill>
              <a:effectLst/>
              <a:latin typeface="+mj-lt"/>
              <a:ea typeface="+mj-ea"/>
              <a:cs typeface="+mj-cs"/>
            </a:endParaRPr>
          </a:p>
        </p:txBody>
      </p:sp>
      <p:sp>
        <p:nvSpPr>
          <p:cNvPr id="17" name="Freeform: Shape 1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ZoneTexte 4">
            <a:extLst>
              <a:ext uri="{FF2B5EF4-FFF2-40B4-BE49-F238E27FC236}">
                <a16:creationId xmlns:a16="http://schemas.microsoft.com/office/drawing/2014/main" id="{02A094AC-2497-9B89-E55B-D27DC126CD62}"/>
              </a:ext>
            </a:extLst>
          </p:cNvPr>
          <p:cNvSpPr txBox="1"/>
          <p:nvPr/>
        </p:nvSpPr>
        <p:spPr>
          <a:xfrm>
            <a:off x="326675" y="1313673"/>
            <a:ext cx="11574173" cy="5339517"/>
          </a:xfrm>
          <a:prstGeom prst="rect">
            <a:avLst/>
          </a:prstGeom>
        </p:spPr>
        <p:txBody>
          <a:bodyPr vert="horz" lIns="91440" tIns="45720" rIns="91440" bIns="45720" numCol="2" spcCol="396000" rtlCol="0">
            <a:noAutofit/>
          </a:bodyPr>
          <a:lstStyle/>
          <a:p>
            <a:pPr indent="-228600">
              <a:lnSpc>
                <a:spcPct val="90000"/>
              </a:lnSpc>
              <a:spcAft>
                <a:spcPts val="800"/>
              </a:spcAft>
              <a:buFont typeface="Arial" panose="020B0604020202020204" pitchFamily="34" charset="0"/>
              <a:buChar char="•"/>
            </a:pPr>
            <a:r>
              <a:rPr lang="en-US" sz="2700" dirty="0">
                <a:effectLst/>
              </a:rPr>
              <a:t>Collaboration avec </a:t>
            </a:r>
            <a:r>
              <a:rPr lang="en-US" sz="2700" dirty="0" err="1">
                <a:effectLst/>
              </a:rPr>
              <a:t>l’antenne</a:t>
            </a:r>
            <a:r>
              <a:rPr lang="en-US" sz="2700" dirty="0">
                <a:effectLst/>
              </a:rPr>
              <a:t> ADRA Neuilly.</a:t>
            </a:r>
          </a:p>
          <a:p>
            <a:pPr indent="-228600">
              <a:lnSpc>
                <a:spcPct val="90000"/>
              </a:lnSpc>
              <a:spcAft>
                <a:spcPts val="800"/>
              </a:spcAft>
              <a:buFont typeface="Arial" panose="020B0604020202020204" pitchFamily="34" charset="0"/>
              <a:buChar char="•"/>
            </a:pPr>
            <a:endParaRPr lang="en-US" sz="2700" dirty="0">
              <a:effectLst/>
            </a:endParaRPr>
          </a:p>
          <a:p>
            <a:pPr indent="-228600">
              <a:lnSpc>
                <a:spcPct val="90000"/>
              </a:lnSpc>
              <a:spcAft>
                <a:spcPts val="800"/>
              </a:spcAft>
              <a:buFont typeface="Arial" panose="020B0604020202020204" pitchFamily="34" charset="0"/>
              <a:buChar char="•"/>
            </a:pPr>
            <a:r>
              <a:rPr lang="en-US" sz="2700" dirty="0" err="1">
                <a:effectLst/>
              </a:rPr>
              <a:t>Mobilisation</a:t>
            </a:r>
            <a:r>
              <a:rPr lang="en-US" sz="2700" dirty="0">
                <a:effectLst/>
              </a:rPr>
              <a:t> des </a:t>
            </a:r>
            <a:r>
              <a:rPr lang="en-US" sz="2700" dirty="0" err="1">
                <a:effectLst/>
              </a:rPr>
              <a:t>membres</a:t>
            </a:r>
            <a:r>
              <a:rPr lang="en-US" sz="2700" dirty="0">
                <a:effectLst/>
              </a:rPr>
              <a:t> pour </a:t>
            </a:r>
            <a:r>
              <a:rPr lang="en-US" sz="2700" dirty="0" err="1">
                <a:effectLst/>
              </a:rPr>
              <a:t>apporter</a:t>
            </a:r>
            <a:r>
              <a:rPr lang="en-US" sz="2700" dirty="0">
                <a:effectLst/>
              </a:rPr>
              <a:t> des </a:t>
            </a:r>
            <a:r>
              <a:rPr lang="en-US" sz="2700" dirty="0" err="1">
                <a:effectLst/>
              </a:rPr>
              <a:t>denrées</a:t>
            </a:r>
            <a:r>
              <a:rPr lang="en-US" sz="2700" dirty="0">
                <a:effectLst/>
              </a:rPr>
              <a:t> et </a:t>
            </a:r>
            <a:r>
              <a:rPr lang="en-US" sz="2700" dirty="0" err="1">
                <a:effectLst/>
              </a:rPr>
              <a:t>produits</a:t>
            </a:r>
            <a:r>
              <a:rPr lang="en-US" sz="2700" dirty="0">
                <a:effectLst/>
              </a:rPr>
              <a:t> </a:t>
            </a:r>
            <a:r>
              <a:rPr lang="en-US" sz="2700" dirty="0" err="1">
                <a:effectLst/>
              </a:rPr>
              <a:t>d’hygiène</a:t>
            </a:r>
            <a:r>
              <a:rPr lang="en-US" sz="2700" dirty="0">
                <a:effectLst/>
              </a:rPr>
              <a:t>/ </a:t>
            </a:r>
            <a:r>
              <a:rPr lang="en-US" sz="2700" dirty="0" err="1">
                <a:effectLst/>
              </a:rPr>
              <a:t>produits</a:t>
            </a:r>
            <a:r>
              <a:rPr lang="en-US" sz="2700" dirty="0">
                <a:effectLst/>
              </a:rPr>
              <a:t> </a:t>
            </a:r>
            <a:r>
              <a:rPr lang="en-US" sz="2700" dirty="0" err="1">
                <a:effectLst/>
              </a:rPr>
              <a:t>ménagers</a:t>
            </a:r>
            <a:endParaRPr lang="en-US" sz="2700" dirty="0">
              <a:effectLst/>
            </a:endParaRPr>
          </a:p>
          <a:p>
            <a:pPr indent="-228600">
              <a:lnSpc>
                <a:spcPct val="90000"/>
              </a:lnSpc>
              <a:spcAft>
                <a:spcPts val="800"/>
              </a:spcAft>
              <a:buFont typeface="Arial" panose="020B0604020202020204" pitchFamily="34" charset="0"/>
              <a:buChar char="•"/>
            </a:pPr>
            <a:endParaRPr lang="en-US" sz="2700" dirty="0">
              <a:effectLst/>
            </a:endParaRPr>
          </a:p>
          <a:p>
            <a:pPr indent="-228600">
              <a:lnSpc>
                <a:spcPct val="90000"/>
              </a:lnSpc>
              <a:spcAft>
                <a:spcPts val="800"/>
              </a:spcAft>
              <a:buFont typeface="Arial" panose="020B0604020202020204" pitchFamily="34" charset="0"/>
              <a:buChar char="•"/>
            </a:pPr>
            <a:r>
              <a:rPr lang="en-US" sz="2700" dirty="0" err="1">
                <a:effectLst/>
              </a:rPr>
              <a:t>Nécessite</a:t>
            </a:r>
            <a:r>
              <a:rPr lang="en-US" sz="2700" dirty="0">
                <a:effectLst/>
              </a:rPr>
              <a:t> de commander des </a:t>
            </a:r>
            <a:r>
              <a:rPr lang="en-US" sz="2700" dirty="0" err="1">
                <a:effectLst/>
              </a:rPr>
              <a:t>denrées</a:t>
            </a:r>
            <a:r>
              <a:rPr lang="en-US" sz="2700" dirty="0">
                <a:effectLst/>
              </a:rPr>
              <a:t> pour </a:t>
            </a:r>
            <a:r>
              <a:rPr lang="en-US" sz="2700" dirty="0" err="1">
                <a:effectLst/>
              </a:rPr>
              <a:t>compléter</a:t>
            </a:r>
            <a:r>
              <a:rPr lang="en-US" sz="2700" dirty="0">
                <a:effectLst/>
              </a:rPr>
              <a:t> </a:t>
            </a:r>
            <a:r>
              <a:rPr lang="en-US" sz="2700" dirty="0" err="1">
                <a:effectLst/>
              </a:rPr>
              <a:t>ce</a:t>
            </a:r>
            <a:r>
              <a:rPr lang="en-US" sz="2700" dirty="0">
                <a:effectLst/>
              </a:rPr>
              <a:t> qui </a:t>
            </a:r>
            <a:r>
              <a:rPr lang="en-US" sz="2700" dirty="0" err="1">
                <a:effectLst/>
              </a:rPr>
              <a:t>est</a:t>
            </a:r>
            <a:r>
              <a:rPr lang="en-US" sz="2700" dirty="0">
                <a:effectLst/>
              </a:rPr>
              <a:t> </a:t>
            </a:r>
            <a:r>
              <a:rPr lang="en-US" sz="2700" dirty="0" err="1">
                <a:effectLst/>
              </a:rPr>
              <a:t>apporté</a:t>
            </a:r>
            <a:r>
              <a:rPr lang="en-US" sz="2700" dirty="0">
                <a:effectLst/>
              </a:rPr>
              <a:t> par les </a:t>
            </a:r>
            <a:r>
              <a:rPr lang="en-US" sz="2700" dirty="0" err="1">
                <a:effectLst/>
              </a:rPr>
              <a:t>membres</a:t>
            </a:r>
            <a:r>
              <a:rPr lang="en-US" sz="2700" dirty="0">
                <a:effectLst/>
              </a:rPr>
              <a:t>.</a:t>
            </a:r>
          </a:p>
          <a:p>
            <a:pPr indent="-228600">
              <a:lnSpc>
                <a:spcPct val="90000"/>
              </a:lnSpc>
              <a:spcAft>
                <a:spcPts val="800"/>
              </a:spcAft>
              <a:buFont typeface="Arial" panose="020B0604020202020204" pitchFamily="34" charset="0"/>
              <a:buChar char="•"/>
            </a:pPr>
            <a:endParaRPr lang="en-US" sz="2700" dirty="0"/>
          </a:p>
          <a:p>
            <a:pPr indent="-228600">
              <a:lnSpc>
                <a:spcPct val="90000"/>
              </a:lnSpc>
              <a:spcAft>
                <a:spcPts val="800"/>
              </a:spcAft>
              <a:buFont typeface="Arial" panose="020B0604020202020204" pitchFamily="34" charset="0"/>
              <a:buChar char="•"/>
            </a:pPr>
            <a:r>
              <a:rPr lang="en-US" sz="2700" dirty="0">
                <a:effectLst/>
              </a:rPr>
              <a:t>Communication grâce aux </a:t>
            </a:r>
            <a:r>
              <a:rPr lang="en-US" sz="2700" dirty="0" err="1">
                <a:effectLst/>
              </a:rPr>
              <a:t>réseaux</a:t>
            </a:r>
            <a:r>
              <a:rPr lang="en-US" sz="2700" dirty="0">
                <a:effectLst/>
              </a:rPr>
              <a:t> </a:t>
            </a:r>
            <a:r>
              <a:rPr lang="en-US" sz="2700" dirty="0" err="1">
                <a:effectLst/>
              </a:rPr>
              <a:t>sociaux</a:t>
            </a:r>
            <a:endParaRPr lang="en-US" sz="2700" dirty="0">
              <a:effectLst/>
            </a:endParaRPr>
          </a:p>
          <a:p>
            <a:pPr indent="-228600">
              <a:lnSpc>
                <a:spcPct val="90000"/>
              </a:lnSpc>
              <a:spcAft>
                <a:spcPts val="800"/>
              </a:spcAft>
              <a:buFont typeface="Arial" panose="020B0604020202020204" pitchFamily="34" charset="0"/>
              <a:buChar char="•"/>
            </a:pPr>
            <a:r>
              <a:rPr lang="en-US" sz="2700" dirty="0">
                <a:effectLst/>
              </a:rPr>
              <a:t>Le </a:t>
            </a:r>
            <a:r>
              <a:rPr lang="en-US" sz="2700" dirty="0" err="1">
                <a:effectLst/>
              </a:rPr>
              <a:t>samedi</a:t>
            </a:r>
            <a:r>
              <a:rPr lang="en-US" sz="2700" dirty="0">
                <a:effectLst/>
              </a:rPr>
              <a:t> après-midi, </a:t>
            </a:r>
            <a:r>
              <a:rPr lang="en-US" sz="2700" dirty="0" err="1">
                <a:effectLst/>
              </a:rPr>
              <a:t>enregistrement</a:t>
            </a:r>
            <a:r>
              <a:rPr lang="en-US" sz="2700" dirty="0">
                <a:effectLst/>
              </a:rPr>
              <a:t> des </a:t>
            </a:r>
            <a:r>
              <a:rPr lang="en-US" sz="2700" dirty="0" err="1">
                <a:effectLst/>
              </a:rPr>
              <a:t>denrées</a:t>
            </a:r>
            <a:r>
              <a:rPr lang="en-US" sz="2700" dirty="0">
                <a:effectLst/>
              </a:rPr>
              <a:t> </a:t>
            </a:r>
            <a:r>
              <a:rPr lang="en-US" sz="2700" dirty="0" err="1">
                <a:effectLst/>
              </a:rPr>
              <a:t>apportées</a:t>
            </a:r>
            <a:r>
              <a:rPr lang="en-US" sz="2700" dirty="0">
                <a:effectLst/>
              </a:rPr>
              <a:t> : marque/type de </a:t>
            </a:r>
            <a:r>
              <a:rPr lang="en-US" sz="2700" dirty="0" err="1">
                <a:effectLst/>
              </a:rPr>
              <a:t>produit</a:t>
            </a:r>
            <a:r>
              <a:rPr lang="en-US" sz="2700" dirty="0">
                <a:effectLst/>
              </a:rPr>
              <a:t>/</a:t>
            </a:r>
            <a:r>
              <a:rPr lang="en-US" sz="2700" dirty="0" err="1">
                <a:effectLst/>
              </a:rPr>
              <a:t>poids</a:t>
            </a:r>
            <a:r>
              <a:rPr lang="en-US" sz="2700" dirty="0">
                <a:effectLst/>
              </a:rPr>
              <a:t>/code-barre/DLC/n° de lot</a:t>
            </a:r>
          </a:p>
          <a:p>
            <a:pPr indent="-228600">
              <a:lnSpc>
                <a:spcPct val="90000"/>
              </a:lnSpc>
              <a:spcAft>
                <a:spcPts val="800"/>
              </a:spcAft>
              <a:buFont typeface="Arial" panose="020B0604020202020204" pitchFamily="34" charset="0"/>
              <a:buChar char="•"/>
            </a:pPr>
            <a:endParaRPr lang="en-US" sz="2700" dirty="0">
              <a:effectLst/>
            </a:endParaRPr>
          </a:p>
          <a:p>
            <a:pPr indent="-228600">
              <a:lnSpc>
                <a:spcPct val="90000"/>
              </a:lnSpc>
              <a:spcAft>
                <a:spcPts val="800"/>
              </a:spcAft>
              <a:buFont typeface="Arial" panose="020B0604020202020204" pitchFamily="34" charset="0"/>
              <a:buChar char="•"/>
            </a:pPr>
            <a:r>
              <a:rPr lang="en-US" sz="2700" dirty="0">
                <a:effectLst/>
              </a:rPr>
              <a:t>Communication avec le CROUS de </a:t>
            </a:r>
            <a:r>
              <a:rPr lang="en-US" sz="2700" dirty="0" err="1">
                <a:effectLst/>
              </a:rPr>
              <a:t>l’université</a:t>
            </a:r>
            <a:r>
              <a:rPr lang="en-US" sz="2700" dirty="0">
                <a:effectLst/>
              </a:rPr>
              <a:t> de Nanterre.</a:t>
            </a:r>
          </a:p>
          <a:p>
            <a:pPr indent="-228600">
              <a:lnSpc>
                <a:spcPct val="90000"/>
              </a:lnSpc>
              <a:spcAft>
                <a:spcPts val="800"/>
              </a:spcAft>
              <a:buFont typeface="Arial" panose="020B0604020202020204" pitchFamily="34" charset="0"/>
              <a:buChar char="•"/>
            </a:pPr>
            <a:endParaRPr lang="en-US" sz="2700" dirty="0">
              <a:effectLst/>
            </a:endParaRPr>
          </a:p>
          <a:p>
            <a:pPr indent="-228600">
              <a:lnSpc>
                <a:spcPct val="90000"/>
              </a:lnSpc>
              <a:spcAft>
                <a:spcPts val="800"/>
              </a:spcAft>
              <a:buFont typeface="Arial" panose="020B0604020202020204" pitchFamily="34" charset="0"/>
              <a:buChar char="•"/>
            </a:pPr>
            <a:r>
              <a:rPr lang="en-US" sz="2700" dirty="0" err="1">
                <a:effectLst/>
              </a:rPr>
              <a:t>Relais</a:t>
            </a:r>
            <a:r>
              <a:rPr lang="en-US" sz="2700" dirty="0">
                <a:effectLst/>
              </a:rPr>
              <a:t> de la Fédération</a:t>
            </a:r>
          </a:p>
          <a:p>
            <a:pPr indent="-228600">
              <a:lnSpc>
                <a:spcPct val="90000"/>
              </a:lnSpc>
              <a:spcAft>
                <a:spcPts val="800"/>
              </a:spcAft>
              <a:buFont typeface="Arial" panose="020B0604020202020204" pitchFamily="34" charset="0"/>
              <a:buChar char="•"/>
            </a:pPr>
            <a:endParaRPr lang="en-US" sz="2700" dirty="0">
              <a:effectLst/>
            </a:endParaRPr>
          </a:p>
          <a:p>
            <a:pPr indent="-228600">
              <a:lnSpc>
                <a:spcPct val="90000"/>
              </a:lnSpc>
              <a:spcAft>
                <a:spcPts val="800"/>
              </a:spcAft>
              <a:buFont typeface="Arial" panose="020B0604020202020204" pitchFamily="34" charset="0"/>
              <a:buChar char="•"/>
            </a:pPr>
            <a:r>
              <a:rPr lang="en-US" sz="2700" dirty="0">
                <a:effectLst/>
              </a:rPr>
              <a:t>Installation </a:t>
            </a:r>
            <a:r>
              <a:rPr lang="en-US" sz="2700" dirty="0" err="1">
                <a:effectLst/>
              </a:rPr>
              <a:t>d’une</a:t>
            </a:r>
            <a:r>
              <a:rPr lang="en-US" sz="2700" dirty="0">
                <a:effectLst/>
              </a:rPr>
              <a:t> </a:t>
            </a:r>
            <a:r>
              <a:rPr lang="en-US" sz="2700" dirty="0" err="1">
                <a:effectLst/>
              </a:rPr>
              <a:t>bâche</a:t>
            </a:r>
            <a:r>
              <a:rPr lang="en-US" sz="2700" dirty="0">
                <a:effectLst/>
              </a:rPr>
              <a:t> sur la grille de </a:t>
            </a:r>
            <a:r>
              <a:rPr lang="en-US" sz="2700" dirty="0" err="1">
                <a:effectLst/>
              </a:rPr>
              <a:t>l’église</a:t>
            </a:r>
            <a:endParaRPr lang="en-US" sz="2700" dirty="0"/>
          </a:p>
        </p:txBody>
      </p:sp>
    </p:spTree>
    <p:extLst>
      <p:ext uri="{BB962C8B-B14F-4D97-AF65-F5344CB8AC3E}">
        <p14:creationId xmlns:p14="http://schemas.microsoft.com/office/powerpoint/2010/main" val="4102175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D278ECF6-FAFC-620C-145F-A8599FE9A45C}"/>
              </a:ext>
            </a:extLst>
          </p:cNvPr>
          <p:cNvSpPr txBox="1"/>
          <p:nvPr/>
        </p:nvSpPr>
        <p:spPr>
          <a:xfrm>
            <a:off x="982914" y="371412"/>
            <a:ext cx="54588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LE COUP D’POUCE : </a:t>
            </a: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ZoneTexte 4">
            <a:extLst>
              <a:ext uri="{FF2B5EF4-FFF2-40B4-BE49-F238E27FC236}">
                <a16:creationId xmlns:a16="http://schemas.microsoft.com/office/drawing/2014/main" id="{02A094AC-2497-9B89-E55B-D27DC126CD62}"/>
              </a:ext>
            </a:extLst>
          </p:cNvPr>
          <p:cNvSpPr txBox="1"/>
          <p:nvPr/>
        </p:nvSpPr>
        <p:spPr>
          <a:xfrm>
            <a:off x="736613" y="1715275"/>
            <a:ext cx="10472473" cy="4192520"/>
          </a:xfrm>
          <a:prstGeom prst="rect">
            <a:avLst/>
          </a:prstGeom>
        </p:spPr>
        <p:txBody>
          <a:bodyPr vert="horz" lIns="91440" tIns="45720" rIns="91440" bIns="45720" rtlCol="0">
            <a:noAutofit/>
          </a:bodyPr>
          <a:lstStyle/>
          <a:p>
            <a:pPr marL="914400" indent="-571500">
              <a:spcAft>
                <a:spcPts val="600"/>
              </a:spcAft>
              <a:buFont typeface="Wingdings" panose="05000000000000000000" pitchFamily="2" charset="2"/>
              <a:buChar char="§"/>
            </a:pPr>
            <a:r>
              <a:rPr lang="en-US" sz="3600" b="1" dirty="0" err="1">
                <a:effectLst/>
              </a:rPr>
              <a:t>Fréquence</a:t>
            </a:r>
            <a:r>
              <a:rPr lang="en-US" sz="3600" dirty="0">
                <a:effectLst/>
              </a:rPr>
              <a:t> : un </a:t>
            </a:r>
            <a:r>
              <a:rPr lang="en-US" sz="3600" dirty="0" err="1">
                <a:effectLst/>
              </a:rPr>
              <a:t>dimanche</a:t>
            </a:r>
            <a:r>
              <a:rPr lang="en-US" sz="3600" dirty="0">
                <a:effectLst/>
              </a:rPr>
              <a:t> sur deux</a:t>
            </a:r>
          </a:p>
          <a:p>
            <a:pPr marL="914400" indent="-571500">
              <a:spcAft>
                <a:spcPts val="600"/>
              </a:spcAft>
              <a:buFont typeface="Wingdings" panose="05000000000000000000" pitchFamily="2" charset="2"/>
              <a:buChar char="§"/>
            </a:pPr>
            <a:endParaRPr lang="en-US" sz="3600" dirty="0">
              <a:effectLst/>
            </a:endParaRPr>
          </a:p>
          <a:p>
            <a:pPr marL="914400" indent="-571500">
              <a:spcAft>
                <a:spcPts val="600"/>
              </a:spcAft>
              <a:buFont typeface="Wingdings" panose="05000000000000000000" pitchFamily="2" charset="2"/>
              <a:buChar char="§"/>
            </a:pPr>
            <a:r>
              <a:rPr lang="en-US" sz="3600" b="1" dirty="0">
                <a:effectLst/>
              </a:rPr>
              <a:t>Nb </a:t>
            </a:r>
            <a:r>
              <a:rPr lang="en-US" sz="3600" b="1" dirty="0" err="1">
                <a:effectLst/>
              </a:rPr>
              <a:t>d’étudiants</a:t>
            </a:r>
            <a:r>
              <a:rPr lang="en-US" sz="3600" b="1" dirty="0">
                <a:effectLst/>
              </a:rPr>
              <a:t> </a:t>
            </a:r>
            <a:r>
              <a:rPr lang="en-US" sz="3600" dirty="0" err="1">
                <a:effectLst/>
              </a:rPr>
              <a:t>plafonné</a:t>
            </a:r>
            <a:r>
              <a:rPr lang="en-US" sz="3600" dirty="0">
                <a:effectLst/>
              </a:rPr>
              <a:t> à 50</a:t>
            </a:r>
            <a:endParaRPr lang="en-US" sz="3600" dirty="0"/>
          </a:p>
          <a:p>
            <a:pPr marL="914400" indent="-571500">
              <a:spcAft>
                <a:spcPts val="600"/>
              </a:spcAft>
              <a:buFont typeface="Wingdings" panose="05000000000000000000" pitchFamily="2" charset="2"/>
              <a:buChar char="§"/>
            </a:pPr>
            <a:endParaRPr lang="en-US" sz="3600" b="1" dirty="0">
              <a:effectLst/>
            </a:endParaRPr>
          </a:p>
          <a:p>
            <a:pPr marL="914400" indent="-571500">
              <a:spcAft>
                <a:spcPts val="600"/>
              </a:spcAft>
              <a:buFont typeface="Wingdings" panose="05000000000000000000" pitchFamily="2" charset="2"/>
              <a:buChar char="§"/>
            </a:pPr>
            <a:r>
              <a:rPr lang="en-US" sz="3600" b="1" dirty="0">
                <a:effectLst/>
              </a:rPr>
              <a:t>Nb de </a:t>
            </a:r>
            <a:r>
              <a:rPr lang="en-US" sz="3600" b="1" dirty="0" err="1">
                <a:effectLst/>
              </a:rPr>
              <a:t>bénévoles</a:t>
            </a:r>
            <a:r>
              <a:rPr lang="en-US" sz="3600" dirty="0">
                <a:effectLst/>
              </a:rPr>
              <a:t> </a:t>
            </a:r>
            <a:r>
              <a:rPr lang="en-US" sz="3600" dirty="0" err="1">
                <a:effectLst/>
              </a:rPr>
              <a:t>nécessaire</a:t>
            </a:r>
            <a:r>
              <a:rPr lang="en-US" sz="3600" dirty="0">
                <a:effectLst/>
              </a:rPr>
              <a:t> : </a:t>
            </a:r>
            <a:r>
              <a:rPr lang="en-US" sz="3600" dirty="0" err="1">
                <a:effectLst/>
              </a:rPr>
              <a:t>une</a:t>
            </a:r>
            <a:r>
              <a:rPr lang="en-US" sz="3600" dirty="0">
                <a:effectLst/>
              </a:rPr>
              <a:t> quinzaine</a:t>
            </a:r>
          </a:p>
          <a:p>
            <a:pPr marL="914400" indent="-571500">
              <a:spcAft>
                <a:spcPts val="600"/>
              </a:spcAft>
              <a:buFont typeface="Wingdings" panose="05000000000000000000" pitchFamily="2" charset="2"/>
              <a:buChar char="§"/>
            </a:pPr>
            <a:endParaRPr lang="en-US" sz="3600" dirty="0">
              <a:effectLst/>
            </a:endParaRPr>
          </a:p>
          <a:p>
            <a:pPr marL="914400" indent="-571500">
              <a:spcAft>
                <a:spcPts val="600"/>
              </a:spcAft>
              <a:buFont typeface="Wingdings" panose="05000000000000000000" pitchFamily="2" charset="2"/>
              <a:buChar char="§"/>
            </a:pPr>
            <a:r>
              <a:rPr lang="en-US" sz="3600" dirty="0">
                <a:effectLst/>
              </a:rPr>
              <a:t>Collaboration de </a:t>
            </a:r>
            <a:r>
              <a:rPr lang="en-US" sz="3600" dirty="0" err="1">
                <a:effectLst/>
              </a:rPr>
              <a:t>bénévoles</a:t>
            </a:r>
            <a:r>
              <a:rPr lang="en-US" sz="3600" dirty="0">
                <a:effectLst/>
              </a:rPr>
              <a:t> </a:t>
            </a:r>
            <a:r>
              <a:rPr lang="en-US" sz="3600" dirty="0" err="1">
                <a:effectLst/>
              </a:rPr>
              <a:t>contactés</a:t>
            </a:r>
            <a:r>
              <a:rPr lang="en-US" sz="3600" dirty="0">
                <a:effectLst/>
              </a:rPr>
              <a:t> grâce à la </a:t>
            </a:r>
            <a:r>
              <a:rPr lang="en-US" sz="3600" b="1" dirty="0">
                <a:effectLst/>
              </a:rPr>
              <a:t>plate-</a:t>
            </a:r>
            <a:r>
              <a:rPr lang="en-US" sz="3600" b="1" dirty="0" err="1">
                <a:effectLst/>
              </a:rPr>
              <a:t>forme</a:t>
            </a:r>
            <a:r>
              <a:rPr lang="en-US" sz="3600" b="1" dirty="0">
                <a:effectLst/>
              </a:rPr>
              <a:t> </a:t>
            </a:r>
            <a:r>
              <a:rPr lang="en-US" sz="3600" b="1" i="1" dirty="0" err="1">
                <a:effectLst/>
              </a:rPr>
              <a:t>Jeveuxaider</a:t>
            </a:r>
            <a:endParaRPr lang="en-US" sz="3600" b="1" i="1" dirty="0">
              <a:effectLst/>
            </a:endParaRPr>
          </a:p>
        </p:txBody>
      </p:sp>
    </p:spTree>
    <p:extLst>
      <p:ext uri="{BB962C8B-B14F-4D97-AF65-F5344CB8AC3E}">
        <p14:creationId xmlns:p14="http://schemas.microsoft.com/office/powerpoint/2010/main" val="279288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5" name="Rectangle 206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60" name="Image 1" descr="Une image contenant texte, capture d’écran, logiciel, Icône d’ordinateur&#10;&#10;Description générée automatiquement">
            <a:extLst>
              <a:ext uri="{FF2B5EF4-FFF2-40B4-BE49-F238E27FC236}">
                <a16:creationId xmlns:a16="http://schemas.microsoft.com/office/drawing/2014/main" id="{FF03E1CA-6087-7B59-9190-ED2C68EEB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3387" t="32063" r="11208" b="24078"/>
          <a:stretch>
            <a:fillRect/>
          </a:stretch>
        </p:blipFill>
        <p:spPr bwMode="auto">
          <a:xfrm>
            <a:off x="9728722" y="5155146"/>
            <a:ext cx="2463278" cy="171645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2067" name="Arc 206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Rectangle 8">
            <a:extLst>
              <a:ext uri="{FF2B5EF4-FFF2-40B4-BE49-F238E27FC236}">
                <a16:creationId xmlns:a16="http://schemas.microsoft.com/office/drawing/2014/main" id="{6FA302B0-84C9-7B88-BA65-FE64749F5386}"/>
              </a:ext>
            </a:extLst>
          </p:cNvPr>
          <p:cNvSpPr>
            <a:spLocks noChangeArrowheads="1"/>
          </p:cNvSpPr>
          <p:nvPr/>
        </p:nvSpPr>
        <p:spPr bwMode="auto">
          <a:xfrm>
            <a:off x="4594836" y="30162"/>
            <a:ext cx="4180070" cy="106521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fr-FR" sz="4400" b="1" i="0" u="none" strike="noStrike" kern="1200" cap="none" normalizeH="0" baseline="0" dirty="0">
                <a:ln>
                  <a:noFill/>
                </a:ln>
                <a:solidFill>
                  <a:schemeClr val="tx1"/>
                </a:solidFill>
                <a:effectLst/>
                <a:latin typeface="+mj-lt"/>
                <a:ea typeface="+mj-ea"/>
                <a:cs typeface="+mj-cs"/>
              </a:rPr>
              <a:t>PANIER TYPE</a:t>
            </a:r>
          </a:p>
        </p:txBody>
      </p:sp>
      <p:sp>
        <p:nvSpPr>
          <p:cNvPr id="2069" name="Freeform: Shape 206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ZoneTexte 10">
            <a:extLst>
              <a:ext uri="{FF2B5EF4-FFF2-40B4-BE49-F238E27FC236}">
                <a16:creationId xmlns:a16="http://schemas.microsoft.com/office/drawing/2014/main" id="{A4F68441-9220-0F19-BB29-D139C272B26C}"/>
              </a:ext>
            </a:extLst>
          </p:cNvPr>
          <p:cNvSpPr txBox="1"/>
          <p:nvPr/>
        </p:nvSpPr>
        <p:spPr>
          <a:xfrm>
            <a:off x="491318" y="1339848"/>
            <a:ext cx="11387071" cy="5502276"/>
          </a:xfrm>
          <a:prstGeom prst="rect">
            <a:avLst/>
          </a:prstGeom>
        </p:spPr>
        <p:txBody>
          <a:bodyPr vert="horz" lIns="91440" tIns="45720" rIns="91440" bIns="45720" numCol="2" spcCol="360000" rtlCol="0">
            <a:noAutofit/>
          </a:bodyPr>
          <a:lstStyle/>
          <a:p>
            <a:pPr>
              <a:lnSpc>
                <a:spcPct val="90000"/>
              </a:lnSpc>
              <a:spcAft>
                <a:spcPts val="600"/>
              </a:spcAft>
            </a:pPr>
            <a:r>
              <a:rPr lang="en-US" sz="3200" dirty="0"/>
              <a:t>1 kg de </a:t>
            </a:r>
            <a:r>
              <a:rPr lang="en-US" sz="3200" dirty="0" err="1"/>
              <a:t>féculents</a:t>
            </a:r>
            <a:endParaRPr lang="en-US" sz="3200" dirty="0"/>
          </a:p>
          <a:p>
            <a:pPr>
              <a:lnSpc>
                <a:spcPct val="90000"/>
              </a:lnSpc>
              <a:spcAft>
                <a:spcPts val="600"/>
              </a:spcAft>
            </a:pPr>
            <a:endParaRPr lang="en-US" sz="3200" dirty="0"/>
          </a:p>
          <a:p>
            <a:pPr>
              <a:lnSpc>
                <a:spcPct val="90000"/>
              </a:lnSpc>
              <a:spcAft>
                <a:spcPts val="600"/>
              </a:spcAft>
            </a:pPr>
            <a:r>
              <a:rPr lang="en-US" sz="3200" dirty="0"/>
              <a:t>3 petites/2 </a:t>
            </a:r>
            <a:r>
              <a:rPr lang="en-US" sz="3200" dirty="0" err="1"/>
              <a:t>moyennes</a:t>
            </a:r>
            <a:r>
              <a:rPr lang="en-US" sz="3200" dirty="0"/>
              <a:t>/1 </a:t>
            </a:r>
            <a:r>
              <a:rPr lang="en-US" sz="3200" dirty="0" err="1"/>
              <a:t>grande</a:t>
            </a:r>
            <a:r>
              <a:rPr lang="en-US" sz="3200" dirty="0"/>
              <a:t> </a:t>
            </a:r>
            <a:r>
              <a:rPr lang="en-US" sz="3200" dirty="0" err="1"/>
              <a:t>boîte</a:t>
            </a:r>
            <a:r>
              <a:rPr lang="en-US" sz="3200" dirty="0"/>
              <a:t> de conserve de </a:t>
            </a:r>
            <a:r>
              <a:rPr lang="en-US" sz="3200" dirty="0" err="1"/>
              <a:t>légumes</a:t>
            </a:r>
            <a:endParaRPr lang="en-US" sz="3200" dirty="0"/>
          </a:p>
          <a:p>
            <a:pPr>
              <a:lnSpc>
                <a:spcPct val="90000"/>
              </a:lnSpc>
              <a:spcAft>
                <a:spcPts val="600"/>
              </a:spcAft>
            </a:pPr>
            <a:endParaRPr lang="en-US" sz="3200" dirty="0"/>
          </a:p>
          <a:p>
            <a:pPr>
              <a:lnSpc>
                <a:spcPct val="90000"/>
              </a:lnSpc>
              <a:spcAft>
                <a:spcPts val="600"/>
              </a:spcAft>
            </a:pPr>
            <a:r>
              <a:rPr lang="en-US" sz="3200" dirty="0"/>
              <a:t>1 </a:t>
            </a:r>
            <a:r>
              <a:rPr lang="en-US" sz="3200" dirty="0" err="1"/>
              <a:t>boîte</a:t>
            </a:r>
            <a:r>
              <a:rPr lang="en-US" sz="3200" dirty="0"/>
              <a:t> de </a:t>
            </a:r>
            <a:r>
              <a:rPr lang="en-US" sz="3200" dirty="0" err="1"/>
              <a:t>protéines</a:t>
            </a:r>
            <a:endParaRPr lang="en-US" sz="3200" dirty="0"/>
          </a:p>
          <a:p>
            <a:pPr>
              <a:lnSpc>
                <a:spcPct val="90000"/>
              </a:lnSpc>
              <a:spcAft>
                <a:spcPts val="600"/>
              </a:spcAft>
            </a:pPr>
            <a:endParaRPr lang="en-US" sz="3200" dirty="0"/>
          </a:p>
          <a:p>
            <a:pPr>
              <a:lnSpc>
                <a:spcPct val="90000"/>
              </a:lnSpc>
              <a:spcAft>
                <a:spcPts val="600"/>
              </a:spcAft>
            </a:pPr>
            <a:r>
              <a:rPr lang="en-US" sz="3200" dirty="0"/>
              <a:t>3 items </a:t>
            </a:r>
            <a:r>
              <a:rPr lang="en-US" sz="3200" dirty="0" err="1"/>
              <a:t>d’épicerie</a:t>
            </a:r>
            <a:endParaRPr lang="en-US" sz="3200" dirty="0"/>
          </a:p>
          <a:p>
            <a:pPr>
              <a:lnSpc>
                <a:spcPct val="90000"/>
              </a:lnSpc>
              <a:spcAft>
                <a:spcPts val="600"/>
              </a:spcAft>
            </a:pPr>
            <a:endParaRPr lang="en-US" sz="3200" dirty="0"/>
          </a:p>
          <a:p>
            <a:pPr>
              <a:lnSpc>
                <a:spcPct val="90000"/>
              </a:lnSpc>
              <a:spcAft>
                <a:spcPts val="600"/>
              </a:spcAft>
            </a:pPr>
            <a:r>
              <a:rPr lang="en-US" sz="3200" dirty="0"/>
              <a:t>1 </a:t>
            </a:r>
            <a:r>
              <a:rPr lang="en-US" sz="3200" dirty="0" err="1"/>
              <a:t>accompagnement</a:t>
            </a:r>
            <a:endParaRPr lang="en-US" sz="3200" dirty="0"/>
          </a:p>
          <a:p>
            <a:pPr>
              <a:lnSpc>
                <a:spcPct val="90000"/>
              </a:lnSpc>
              <a:spcAft>
                <a:spcPts val="600"/>
              </a:spcAft>
            </a:pPr>
            <a:r>
              <a:rPr lang="en-US" sz="3200" dirty="0" err="1"/>
              <a:t>Légumes</a:t>
            </a:r>
            <a:r>
              <a:rPr lang="en-US" sz="3200" dirty="0"/>
              <a:t> et fruits frais du jour / pain de la </a:t>
            </a:r>
            <a:r>
              <a:rPr lang="en-US" sz="3200" dirty="0" err="1"/>
              <a:t>veille</a:t>
            </a:r>
            <a:endParaRPr lang="en-US" sz="3200" dirty="0"/>
          </a:p>
          <a:p>
            <a:pPr>
              <a:lnSpc>
                <a:spcPct val="90000"/>
              </a:lnSpc>
              <a:spcAft>
                <a:spcPts val="600"/>
              </a:spcAft>
            </a:pPr>
            <a:endParaRPr lang="en-US" sz="3200" dirty="0"/>
          </a:p>
          <a:p>
            <a:pPr>
              <a:lnSpc>
                <a:spcPct val="90000"/>
              </a:lnSpc>
              <a:spcAft>
                <a:spcPts val="600"/>
              </a:spcAft>
            </a:pPr>
            <a:r>
              <a:rPr lang="en-US" sz="3200" dirty="0"/>
              <a:t>2 </a:t>
            </a:r>
            <a:r>
              <a:rPr lang="en-US" sz="3200" dirty="0" err="1"/>
              <a:t>produits</a:t>
            </a:r>
            <a:r>
              <a:rPr lang="en-US" sz="3200" dirty="0"/>
              <a:t> </a:t>
            </a:r>
            <a:r>
              <a:rPr lang="en-US" sz="3200" dirty="0" err="1"/>
              <a:t>d’hygiène</a:t>
            </a:r>
            <a:r>
              <a:rPr lang="en-US" sz="3200" dirty="0"/>
              <a:t> + 2 </a:t>
            </a:r>
            <a:r>
              <a:rPr lang="en-US" sz="3200" dirty="0" err="1"/>
              <a:t>dosettes</a:t>
            </a:r>
            <a:r>
              <a:rPr lang="en-US" sz="3200" dirty="0"/>
              <a:t> de </a:t>
            </a:r>
            <a:r>
              <a:rPr lang="en-US" sz="3200" dirty="0" err="1"/>
              <a:t>lessive</a:t>
            </a:r>
            <a:endParaRPr lang="en-US" sz="3200" dirty="0"/>
          </a:p>
          <a:p>
            <a:pPr>
              <a:lnSpc>
                <a:spcPct val="90000"/>
              </a:lnSpc>
              <a:spcAft>
                <a:spcPts val="600"/>
              </a:spcAft>
            </a:pPr>
            <a:endParaRPr lang="en-US" sz="3200" dirty="0"/>
          </a:p>
          <a:p>
            <a:pPr>
              <a:lnSpc>
                <a:spcPct val="90000"/>
              </a:lnSpc>
              <a:spcAft>
                <a:spcPts val="600"/>
              </a:spcAft>
            </a:pPr>
            <a:r>
              <a:rPr lang="en-US" sz="3200" dirty="0"/>
              <a:t>1 </a:t>
            </a:r>
            <a:r>
              <a:rPr lang="en-US" sz="3200" dirty="0" err="1"/>
              <a:t>produit</a:t>
            </a:r>
            <a:r>
              <a:rPr lang="en-US" sz="3200" dirty="0"/>
              <a:t> </a:t>
            </a:r>
            <a:r>
              <a:rPr lang="en-US" sz="3200" dirty="0" err="1"/>
              <a:t>d’entretien</a:t>
            </a:r>
            <a:r>
              <a:rPr lang="en-US" sz="3200" dirty="0"/>
              <a:t> </a:t>
            </a:r>
            <a:r>
              <a:rPr lang="en-US" sz="3200" dirty="0" err="1"/>
              <a:t>ménager</a:t>
            </a:r>
            <a:endParaRPr lang="en-US" sz="3200" dirty="0"/>
          </a:p>
          <a:p>
            <a:pPr>
              <a:lnSpc>
                <a:spcPct val="90000"/>
              </a:lnSpc>
              <a:spcAft>
                <a:spcPts val="600"/>
              </a:spcAft>
            </a:pPr>
            <a:endParaRPr lang="en-US" sz="3200" dirty="0"/>
          </a:p>
          <a:p>
            <a:pPr>
              <a:lnSpc>
                <a:spcPct val="90000"/>
              </a:lnSpc>
              <a:spcAft>
                <a:spcPts val="600"/>
              </a:spcAft>
            </a:pPr>
            <a:r>
              <a:rPr lang="en-US" sz="3200" dirty="0"/>
              <a:t>1 </a:t>
            </a:r>
            <a:r>
              <a:rPr lang="en-US" sz="3200" dirty="0" err="1"/>
              <a:t>litre</a:t>
            </a:r>
            <a:r>
              <a:rPr lang="en-US" sz="3200" dirty="0"/>
              <a:t> de lait</a:t>
            </a:r>
          </a:p>
        </p:txBody>
      </p:sp>
    </p:spTree>
    <p:extLst>
      <p:ext uri="{BB962C8B-B14F-4D97-AF65-F5344CB8AC3E}">
        <p14:creationId xmlns:p14="http://schemas.microsoft.com/office/powerpoint/2010/main" val="199694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278ECF6-FAFC-620C-145F-A8599FE9A45C}"/>
              </a:ext>
            </a:extLst>
          </p:cNvPr>
          <p:cNvSpPr txBox="1"/>
          <p:nvPr/>
        </p:nvSpPr>
        <p:spPr>
          <a:xfrm>
            <a:off x="801442" y="202986"/>
            <a:ext cx="10589115" cy="132556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chemeClr val="tx1"/>
                </a:solidFill>
                <a:latin typeface="+mj-lt"/>
                <a:ea typeface="+mj-ea"/>
                <a:cs typeface="+mj-cs"/>
              </a:rPr>
              <a:t>PARTAGE DES RESPONSABILITÉS : </a:t>
            </a:r>
          </a:p>
        </p:txBody>
      </p:sp>
      <p:sp>
        <p:nvSpPr>
          <p:cNvPr id="5" name="ZoneTexte 4">
            <a:extLst>
              <a:ext uri="{FF2B5EF4-FFF2-40B4-BE49-F238E27FC236}">
                <a16:creationId xmlns:a16="http://schemas.microsoft.com/office/drawing/2014/main" id="{02A094AC-2497-9B89-E55B-D27DC126CD62}"/>
              </a:ext>
            </a:extLst>
          </p:cNvPr>
          <p:cNvSpPr txBox="1"/>
          <p:nvPr/>
        </p:nvSpPr>
        <p:spPr>
          <a:xfrm>
            <a:off x="0" y="1555845"/>
            <a:ext cx="11914496" cy="5302155"/>
          </a:xfrm>
          <a:prstGeom prst="rect">
            <a:avLst/>
          </a:prstGeom>
        </p:spPr>
        <p:txBody>
          <a:bodyPr vert="horz" lIns="91440" tIns="45720" rIns="91440" bIns="45720" numCol="2" rtlCol="0">
            <a:noAutofit/>
          </a:bodyPr>
          <a:lstStyle/>
          <a:p>
            <a:pPr marL="857250" indent="-514350">
              <a:spcAft>
                <a:spcPts val="1200"/>
              </a:spcAft>
              <a:buFont typeface="+mj-lt"/>
              <a:buAutoNum type="arabicPeriod"/>
            </a:pPr>
            <a:r>
              <a:rPr lang="fr-FR" sz="2800" dirty="0">
                <a:effectLst/>
              </a:rPr>
              <a:t>Commandes </a:t>
            </a:r>
          </a:p>
          <a:p>
            <a:pPr marL="857250" indent="-514350">
              <a:spcAft>
                <a:spcPts val="1200"/>
              </a:spcAft>
              <a:buFont typeface="+mj-lt"/>
              <a:buAutoNum type="arabicPeriod"/>
            </a:pPr>
            <a:r>
              <a:rPr lang="fr-FR" sz="2800" dirty="0">
                <a:effectLst/>
              </a:rPr>
              <a:t>Réception des commandes le vendredi et rangement des produits </a:t>
            </a:r>
          </a:p>
          <a:p>
            <a:pPr marL="857250" indent="-514350">
              <a:spcAft>
                <a:spcPts val="1200"/>
              </a:spcAft>
              <a:buFont typeface="+mj-lt"/>
              <a:buAutoNum type="arabicPeriod"/>
            </a:pPr>
            <a:r>
              <a:rPr lang="fr-FR" sz="2800" dirty="0">
                <a:effectLst/>
              </a:rPr>
              <a:t>Inventaire des produits                     à réception et/ou le samedi</a:t>
            </a:r>
          </a:p>
          <a:p>
            <a:pPr marL="857250" indent="-514350">
              <a:spcAft>
                <a:spcPts val="1200"/>
              </a:spcAft>
              <a:buFont typeface="+mj-lt"/>
              <a:buAutoNum type="arabicPeriod"/>
            </a:pPr>
            <a:r>
              <a:rPr lang="fr-FR" sz="2800" dirty="0">
                <a:effectLst/>
              </a:rPr>
              <a:t>Inscriptions des bénévoles online et sur papier puis relance </a:t>
            </a:r>
          </a:p>
          <a:p>
            <a:pPr marL="857250" indent="-514350">
              <a:spcAft>
                <a:spcPts val="1200"/>
              </a:spcAft>
              <a:buFont typeface="+mj-lt"/>
              <a:buAutoNum type="arabicPeriod"/>
            </a:pPr>
            <a:r>
              <a:rPr lang="fr-FR" sz="2800" dirty="0">
                <a:effectLst/>
              </a:rPr>
              <a:t>Inscriptions des bénéficiaires online puis relance  </a:t>
            </a:r>
          </a:p>
          <a:p>
            <a:pPr marL="857250" indent="-514350">
              <a:spcAft>
                <a:spcPts val="1200"/>
              </a:spcAft>
              <a:buFont typeface="+mj-lt"/>
              <a:buAutoNum type="arabicPeriod"/>
            </a:pPr>
            <a:endParaRPr lang="fr-FR" sz="2800" dirty="0">
              <a:effectLst/>
            </a:endParaRPr>
          </a:p>
          <a:p>
            <a:pPr marL="857250" indent="-514350" algn="just">
              <a:spcAft>
                <a:spcPts val="1200"/>
              </a:spcAft>
              <a:buFont typeface="+mj-lt"/>
              <a:buAutoNum type="arabicPeriod"/>
            </a:pPr>
            <a:r>
              <a:rPr lang="fr-FR" sz="2800" dirty="0">
                <a:effectLst/>
              </a:rPr>
              <a:t>Communication sur les réseaux </a:t>
            </a:r>
          </a:p>
          <a:p>
            <a:pPr marL="857250" indent="-514350" algn="just">
              <a:spcAft>
                <a:spcPts val="1200"/>
              </a:spcAft>
              <a:buFont typeface="+mj-lt"/>
              <a:buAutoNum type="arabicPeriod"/>
            </a:pPr>
            <a:r>
              <a:rPr lang="fr-FR" sz="2800" dirty="0">
                <a:effectLst/>
              </a:rPr>
              <a:t>Préparation des denrées samedi ou dimanche avant la distribution </a:t>
            </a:r>
          </a:p>
          <a:p>
            <a:pPr marL="857250" indent="-514350" algn="just">
              <a:spcAft>
                <a:spcPts val="1200"/>
              </a:spcAft>
              <a:buFont typeface="+mj-lt"/>
              <a:buAutoNum type="arabicPeriod"/>
            </a:pPr>
            <a:r>
              <a:rPr lang="fr-FR" sz="2800" dirty="0">
                <a:effectLst/>
              </a:rPr>
              <a:t>Accueil des bénéficiaires et distribution des denrées </a:t>
            </a:r>
          </a:p>
          <a:p>
            <a:pPr marL="857250" indent="-514350" algn="just">
              <a:spcAft>
                <a:spcPts val="1200"/>
              </a:spcAft>
              <a:buFont typeface="+mj-lt"/>
              <a:buAutoNum type="arabicPeriod"/>
            </a:pPr>
            <a:r>
              <a:rPr lang="fr-FR" sz="2800" dirty="0">
                <a:effectLst/>
              </a:rPr>
              <a:t>Communication Eglise </a:t>
            </a:r>
          </a:p>
          <a:p>
            <a:pPr marL="342900">
              <a:lnSpc>
                <a:spcPct val="150000"/>
              </a:lnSpc>
              <a:spcAft>
                <a:spcPts val="800"/>
              </a:spcAft>
            </a:pPr>
            <a:endParaRPr lang="en-US" sz="2800" dirty="0">
              <a:effectLst/>
            </a:endParaRPr>
          </a:p>
        </p:txBody>
      </p:sp>
      <p:sp>
        <p:nvSpPr>
          <p:cNvPr id="3" name="ZoneTexte 2">
            <a:extLst>
              <a:ext uri="{FF2B5EF4-FFF2-40B4-BE49-F238E27FC236}">
                <a16:creationId xmlns:a16="http://schemas.microsoft.com/office/drawing/2014/main" id="{0B9CC066-2DD7-469C-85C6-9FBF7BE9B035}"/>
              </a:ext>
            </a:extLst>
          </p:cNvPr>
          <p:cNvSpPr txBox="1"/>
          <p:nvPr/>
        </p:nvSpPr>
        <p:spPr>
          <a:xfrm>
            <a:off x="5823045" y="5543782"/>
            <a:ext cx="4067033" cy="523220"/>
          </a:xfrm>
          <a:prstGeom prst="rect">
            <a:avLst/>
          </a:prstGeom>
          <a:noFill/>
        </p:spPr>
        <p:txBody>
          <a:bodyPr wrap="square" rtlCol="0">
            <a:spAutoFit/>
          </a:bodyPr>
          <a:lstStyle/>
          <a:p>
            <a:pPr marL="857250" indent="-514350">
              <a:spcAft>
                <a:spcPts val="1200"/>
              </a:spcAft>
              <a:buFont typeface="+mj-lt"/>
              <a:buAutoNum type="arabicPeriod" startAt="10"/>
            </a:pPr>
            <a:r>
              <a:rPr lang="fr-FR" sz="2800" b="1" dirty="0">
                <a:effectLst/>
              </a:rPr>
              <a:t>  </a:t>
            </a:r>
            <a:r>
              <a:rPr lang="fr-FR" sz="2800" b="1" dirty="0">
                <a:solidFill>
                  <a:srgbClr val="FF8E05"/>
                </a:solidFill>
                <a:effectLst/>
              </a:rPr>
              <a:t>Coin causette </a:t>
            </a:r>
          </a:p>
        </p:txBody>
      </p:sp>
    </p:spTree>
    <p:extLst>
      <p:ext uri="{BB962C8B-B14F-4D97-AF65-F5344CB8AC3E}">
        <p14:creationId xmlns:p14="http://schemas.microsoft.com/office/powerpoint/2010/main" val="344521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hlinkClick r:id="rId2"/>
            <a:extLst>
              <a:ext uri="{FF2B5EF4-FFF2-40B4-BE49-F238E27FC236}">
                <a16:creationId xmlns:a16="http://schemas.microsoft.com/office/drawing/2014/main" id="{F90C7D95-564A-846B-9C82-7E620DFE6C02}"/>
              </a:ext>
            </a:extLst>
          </p:cNvPr>
          <p:cNvSpPr txBox="1"/>
          <p:nvPr/>
        </p:nvSpPr>
        <p:spPr>
          <a:xfrm>
            <a:off x="2381251" y="3105834"/>
            <a:ext cx="7679530" cy="646331"/>
          </a:xfrm>
          <a:prstGeom prst="rect">
            <a:avLst/>
          </a:prstGeom>
          <a:noFill/>
        </p:spPr>
        <p:txBody>
          <a:bodyPr wrap="square">
            <a:spAutoFit/>
          </a:bodyPr>
          <a:lstStyle/>
          <a:p>
            <a:r>
              <a:rPr lang="fr-FR" sz="3600" dirty="0"/>
              <a:t>https://gopro.com/v/zbPdGadwlXQlB</a:t>
            </a:r>
          </a:p>
        </p:txBody>
      </p:sp>
    </p:spTree>
    <p:extLst>
      <p:ext uri="{BB962C8B-B14F-4D97-AF65-F5344CB8AC3E}">
        <p14:creationId xmlns:p14="http://schemas.microsoft.com/office/powerpoint/2010/main" val="24403746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708</Words>
  <Application>Microsoft Office PowerPoint</Application>
  <PresentationFormat>Grand écran</PresentationFormat>
  <Paragraphs>73</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Paniers Coup d’Pouce Étudiants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Paniers Coup d’Pouce Étudiants</dc:title>
  <dc:creator>Christèle CH</dc:creator>
  <cp:lastModifiedBy>Christèle CH</cp:lastModifiedBy>
  <cp:revision>5</cp:revision>
  <dcterms:created xsi:type="dcterms:W3CDTF">2023-10-14T13:34:55Z</dcterms:created>
  <dcterms:modified xsi:type="dcterms:W3CDTF">2023-10-15T04:04:36Z</dcterms:modified>
</cp:coreProperties>
</file>