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7" r:id="rId9"/>
    <p:sldId id="278" r:id="rId10"/>
    <p:sldId id="277" r:id="rId11"/>
    <p:sldId id="276" r:id="rId12"/>
    <p:sldId id="275" r:id="rId13"/>
    <p:sldId id="270" r:id="rId14"/>
    <p:sldId id="280" r:id="rId15"/>
    <p:sldId id="279" r:id="rId16"/>
    <p:sldId id="274" r:id="rId17"/>
    <p:sldId id="281" r:id="rId18"/>
    <p:sldId id="273" r:id="rId19"/>
  </p:sldIdLst>
  <p:sldSz cx="24384000" cy="13716000"/>
  <p:notesSz cx="6858000" cy="9144000"/>
  <p:defaultTextStyle>
    <a:defPPr>
      <a:defRPr lang="fr-FR"/>
    </a:defPPr>
    <a:lvl1pPr algn="l" defTabSz="2436813" rtl="0" eaLnBrk="0" fontAlgn="base" hangingPunct="0">
      <a:spcBef>
        <a:spcPct val="0"/>
      </a:spcBef>
      <a:spcAft>
        <a:spcPct val="0"/>
      </a:spcAft>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indent="457200" algn="l" defTabSz="2436813" rtl="0" eaLnBrk="0" fontAlgn="base" hangingPunct="0">
      <a:spcBef>
        <a:spcPct val="0"/>
      </a:spcBef>
      <a:spcAft>
        <a:spcPct val="0"/>
      </a:spcAft>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indent="914400" algn="l" defTabSz="2436813" rtl="0" eaLnBrk="0" fontAlgn="base" hangingPunct="0">
      <a:spcBef>
        <a:spcPct val="0"/>
      </a:spcBef>
      <a:spcAft>
        <a:spcPct val="0"/>
      </a:spcAft>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indent="1371600" algn="l" defTabSz="2436813" rtl="0" eaLnBrk="0" fontAlgn="base" hangingPunct="0">
      <a:spcBef>
        <a:spcPct val="0"/>
      </a:spcBef>
      <a:spcAft>
        <a:spcPct val="0"/>
      </a:spcAft>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indent="1828800" algn="l" defTabSz="2436813" rtl="0" eaLnBrk="0" fontAlgn="base" hangingPunct="0">
      <a:spcBef>
        <a:spcPct val="0"/>
      </a:spcBef>
      <a:spcAft>
        <a:spcPct val="0"/>
      </a:spcAft>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286000" algn="l" defTabSz="914400" rtl="0" eaLnBrk="1" latinLnBrk="0" hangingPunct="1">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2743200" algn="l" defTabSz="914400" rtl="0" eaLnBrk="1" latinLnBrk="0" hangingPunct="1">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3200400" algn="l" defTabSz="914400" rtl="0" eaLnBrk="1" latinLnBrk="0" hangingPunct="1">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3657600" algn="l" defTabSz="914400" rtl="0" eaLnBrk="1" latinLnBrk="0" hangingPunct="1">
      <a:defRPr sz="4800" kern="12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69"/>
    <p:restoredTop sz="94717"/>
  </p:normalViewPr>
  <p:slideViewPr>
    <p:cSldViewPr snapToGrid="0">
      <p:cViewPr varScale="1">
        <p:scale>
          <a:sx n="42" d="100"/>
          <a:sy n="42" d="100"/>
        </p:scale>
        <p:origin x="100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Shape 179">
            <a:extLst>
              <a:ext uri="{FF2B5EF4-FFF2-40B4-BE49-F238E27FC236}">
                <a16:creationId xmlns:a16="http://schemas.microsoft.com/office/drawing/2014/main" id="{42622F08-2963-2CC3-8D6B-F662852B6D68}"/>
              </a:ext>
            </a:extLst>
          </p:cNvPr>
          <p:cNvSpPr>
            <a:spLocks noGrp="1" noRot="1" noChangeAspect="1" noChangeArrowheads="1"/>
          </p:cNvSpPr>
          <p:nvPr>
            <p:ph type="sldImg"/>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147" name="Shape 180">
            <a:extLst>
              <a:ext uri="{FF2B5EF4-FFF2-40B4-BE49-F238E27FC236}">
                <a16:creationId xmlns:a16="http://schemas.microsoft.com/office/drawing/2014/main" id="{C6DC8D39-A24A-36DC-72F7-468AC878021E}"/>
              </a:ext>
            </a:extLst>
          </p:cNvPr>
          <p:cNvSpPr>
            <a:spLocks noGrp="1" noChangeArrowheads="1"/>
          </p:cNvSpPr>
          <p:nvPr>
            <p:ph type="body" sz="quarter" idx="1"/>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fr-FR" altLang="fr-FR">
              <a:sym typeface="Helvetica Neue" panose="02000503000000020004" pitchFamily="2" charset="0"/>
            </a:endParaRPr>
          </a:p>
        </p:txBody>
      </p:sp>
    </p:spTree>
  </p:cSld>
  <p:clrMap bg1="lt1" tx1="dk1" bg2="lt2" tx2="dk2" accent1="accent1" accent2="accent2" accent3="accent3" accent4="accent4" accent5="accent5" accent6="accent6" hlink="hlink" folHlink="folHlink"/>
  <p:notesStyle>
    <a:lvl1pPr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1pPr>
    <a:lvl2pPr marL="742950" indent="-28575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2pPr>
    <a:lvl3pPr marL="11430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3pPr>
    <a:lvl4pPr marL="16002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4pPr>
    <a:lvl5pPr marL="2057400" indent="-228600" algn="l" defTabSz="457200" rtl="0" eaLnBrk="0" fontAlgn="base" hangingPunct="0">
      <a:lnSpc>
        <a:spcPct val="118000"/>
      </a:lnSpc>
      <a:spcBef>
        <a:spcPct val="30000"/>
      </a:spcBef>
      <a:spcAft>
        <a:spcPct val="0"/>
      </a:spcAft>
      <a:defRPr sz="2200">
        <a:solidFill>
          <a:schemeClr val="tx1"/>
        </a:solidFill>
        <a:latin typeface="+mn-lt"/>
        <a:ea typeface="+mn-ea"/>
        <a:cs typeface="+mn-cs"/>
        <a:sym typeface="Helvetica Neue" panose="02000503000000020004" pitchFamily="2" charset="0"/>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12" name="Presentation Title"/>
          <p:cNvSpPr txBox="1">
            <a:spLocks noGrp="1"/>
          </p:cNvSpPr>
          <p:nvPr>
            <p:ph type="title"/>
          </p:nvPr>
        </p:nvSpPr>
        <p:spPr>
          <a:xfrm>
            <a:off x="1206496" y="2574991"/>
            <a:ext cx="21971004" cy="4648201"/>
          </a:xfrm>
          <a:prstGeom prst="rect">
            <a:avLst/>
          </a:prstGeom>
        </p:spPr>
        <p:txBody>
          <a:bodyPr anchor="b"/>
          <a:lstStyle>
            <a:lvl1pPr>
              <a:defRPr sz="11600" spc="-232"/>
            </a:lvl1pPr>
          </a:lstStyle>
          <a:p>
            <a:r>
              <a:rPr lang="fr-FR"/>
              <a:t>Modifiez le style du titre</a:t>
            </a:r>
            <a:endParaRPr/>
          </a:p>
        </p:txBody>
      </p:sp>
      <p:sp>
        <p:nvSpPr>
          <p:cNvPr id="13" name="Body Level One…"/>
          <p:cNvSpPr txBox="1">
            <a:spLocks noGrp="1"/>
          </p:cNvSpPr>
          <p:nvPr>
            <p:ph type="body" sz="quarter" idx="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1E39EB61-623C-1E17-E442-BF233ECBCF10}"/>
              </a:ext>
            </a:extLst>
          </p:cNvPr>
          <p:cNvSpPr txBox="1">
            <a:spLocks noGrp="1" noChangeArrowheads="1"/>
          </p:cNvSpPr>
          <p:nvPr>
            <p:ph type="sldNum" sz="quarter" idx="22"/>
          </p:nvPr>
        </p:nvSpPr>
        <p:spPr>
          <a:ln/>
        </p:spPr>
        <p:txBody>
          <a:bodyPr/>
          <a:lstStyle>
            <a:lvl1pPr>
              <a:defRPr/>
            </a:lvl1pPr>
          </a:lstStyle>
          <a:p>
            <a:fld id="{4B26E6C5-02CB-2E48-A652-3151E39F0D50}" type="slidenum">
              <a:rPr lang="fr-FR" altLang="fr-FR"/>
              <a:pPr/>
              <a:t>‹N°›</a:t>
            </a:fld>
            <a:endParaRPr lang="fr-FR" altLang="fr-FR"/>
          </a:p>
        </p:txBody>
      </p:sp>
    </p:spTree>
    <p:extLst>
      <p:ext uri="{BB962C8B-B14F-4D97-AF65-F5344CB8AC3E}">
        <p14:creationId xmlns:p14="http://schemas.microsoft.com/office/powerpoint/2010/main" val="162181318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1155700" y="-1295400"/>
            <a:ext cx="26746200" cy="16018933"/>
          </a:xfrm>
          <a:prstGeom prst="rect">
            <a:avLst/>
          </a:prstGeom>
        </p:spPr>
        <p:txBody>
          <a:bodyPr lIns="91439" tIns="45719" rIns="91439" bIns="45719">
            <a:noAutofit/>
          </a:bodyPr>
          <a:lstStyle/>
          <a:p>
            <a:pPr lvl="0"/>
            <a:endParaRPr noProof="0">
              <a:sym typeface="Helvetica Neue"/>
            </a:endParaRPr>
          </a:p>
        </p:txBody>
      </p:sp>
      <p:sp>
        <p:nvSpPr>
          <p:cNvPr id="22" name="Presentation Title"/>
          <p:cNvSpPr txBox="1">
            <a:spLocks noGrp="1"/>
          </p:cNvSpPr>
          <p:nvPr>
            <p:ph type="title"/>
          </p:nvPr>
        </p:nvSpPr>
        <p:spPr>
          <a:xfrm>
            <a:off x="1206500" y="7124700"/>
            <a:ext cx="21971000" cy="4648200"/>
          </a:xfrm>
          <a:prstGeom prst="rect">
            <a:avLst/>
          </a:prstGeom>
        </p:spPr>
        <p:txBody>
          <a:bodyPr anchor="b"/>
          <a:lstStyle>
            <a:lvl1pPr>
              <a:defRPr sz="11600" spc="-232"/>
            </a:lvl1pPr>
          </a:lstStyle>
          <a:p>
            <a:r>
              <a:rPr lang="fr-FR"/>
              <a:t>Modifiez le style du titre</a:t>
            </a:r>
            <a:endParaRPr/>
          </a:p>
        </p:txBody>
      </p:sp>
      <p:sp>
        <p:nvSpPr>
          <p:cNvPr id="23" name="Author and Date"/>
          <p:cNvSpPr txBox="1">
            <a:spLocks noGrp="1"/>
          </p:cNvSpPr>
          <p:nvPr>
            <p:ph type="body" sz="quarter" idx="22"/>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24" name="Body Level One…"/>
          <p:cNvSpPr txBox="1">
            <a:spLocks noGrp="1"/>
          </p:cNvSpPr>
          <p:nvPr>
            <p:ph type="body" sz="quarter" idx="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D5BA6734-B5CA-A221-EA5F-74C9EBD61FE1}"/>
              </a:ext>
            </a:extLst>
          </p:cNvPr>
          <p:cNvSpPr txBox="1">
            <a:spLocks noGrp="1" noChangeArrowheads="1"/>
          </p:cNvSpPr>
          <p:nvPr>
            <p:ph type="sldNum" sz="quarter" idx="23"/>
          </p:nvPr>
        </p:nvSpPr>
        <p:spPr>
          <a:ln/>
        </p:spPr>
        <p:txBody>
          <a:bodyPr/>
          <a:lstStyle>
            <a:lvl1pPr>
              <a:defRPr/>
            </a:lvl1pPr>
          </a:lstStyle>
          <a:p>
            <a:fld id="{F5B730F6-8B9E-5D4C-B12E-BD8FCF82EF71}" type="slidenum">
              <a:rPr lang="fr-FR" altLang="fr-FR"/>
              <a:pPr/>
              <a:t>‹N°›</a:t>
            </a:fld>
            <a:endParaRPr lang="fr-FR" altLang="fr-FR"/>
          </a:p>
        </p:txBody>
      </p:sp>
    </p:spTree>
    <p:extLst>
      <p:ext uri="{BB962C8B-B14F-4D97-AF65-F5344CB8AC3E}">
        <p14:creationId xmlns:p14="http://schemas.microsoft.com/office/powerpoint/2010/main" val="425417170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Bowl with salmon cakes, salad and houmous"/>
          <p:cNvSpPr>
            <a:spLocks noGrp="1"/>
          </p:cNvSpPr>
          <p:nvPr>
            <p:ph type="pic" idx="21"/>
          </p:nvPr>
        </p:nvSpPr>
        <p:spPr>
          <a:xfrm>
            <a:off x="10972800" y="-203200"/>
            <a:ext cx="12144837" cy="14135100"/>
          </a:xfrm>
          <a:prstGeom prst="rect">
            <a:avLst/>
          </a:prstGeom>
        </p:spPr>
        <p:txBody>
          <a:bodyPr lIns="91439" tIns="45719" rIns="91439" bIns="45719">
            <a:noAutofit/>
          </a:bodyPr>
          <a:lstStyle/>
          <a:p>
            <a:pPr lvl="0"/>
            <a:endParaRPr noProof="0">
              <a:sym typeface="Helvetica Neue"/>
            </a:endParaRPr>
          </a:p>
        </p:txBody>
      </p:sp>
      <p:sp>
        <p:nvSpPr>
          <p:cNvPr id="33" name="Slide Title"/>
          <p:cNvSpPr txBox="1">
            <a:spLocks noGrp="1"/>
          </p:cNvSpPr>
          <p:nvPr>
            <p:ph type="title"/>
          </p:nvPr>
        </p:nvSpPr>
        <p:spPr>
          <a:xfrm>
            <a:off x="1206500" y="1270000"/>
            <a:ext cx="9779000" cy="5882273"/>
          </a:xfrm>
          <a:prstGeom prst="rect">
            <a:avLst/>
          </a:prstGeom>
        </p:spPr>
        <p:txBody>
          <a:bodyPr anchor="b"/>
          <a:lstStyle/>
          <a:p>
            <a:r>
              <a:rPr lang="fr-FR"/>
              <a:t>Modifiez le style du titre</a:t>
            </a:r>
            <a:endParaRPr/>
          </a:p>
        </p:txBody>
      </p:sp>
      <p:sp>
        <p:nvSpPr>
          <p:cNvPr id="34" name="Body Level One…"/>
          <p:cNvSpPr txBox="1">
            <a:spLocks noGrp="1"/>
          </p:cNvSpPr>
          <p:nvPr>
            <p:ph type="body" sz="quarter" idx="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5766F6BE-D2D1-9385-CD77-41E4AB7B770F}"/>
              </a:ext>
            </a:extLst>
          </p:cNvPr>
          <p:cNvSpPr txBox="1">
            <a:spLocks noGrp="1" noChangeArrowheads="1"/>
          </p:cNvSpPr>
          <p:nvPr>
            <p:ph type="sldNum" sz="quarter" idx="22"/>
          </p:nvPr>
        </p:nvSpPr>
        <p:spPr>
          <a:xfrm>
            <a:off x="12001500" y="13085763"/>
            <a:ext cx="368300" cy="374650"/>
          </a:xfrm>
        </p:spPr>
        <p:txBody>
          <a:bodyPr/>
          <a:lstStyle>
            <a:lvl1pPr>
              <a:defRPr/>
            </a:lvl1pPr>
          </a:lstStyle>
          <a:p>
            <a:fld id="{0171A429-2130-1541-B02E-890C4B8585B2}" type="slidenum">
              <a:rPr lang="fr-FR" altLang="fr-FR"/>
              <a:pPr/>
              <a:t>‹N°›</a:t>
            </a:fld>
            <a:endParaRPr lang="fr-FR" altLang="fr-FR"/>
          </a:p>
        </p:txBody>
      </p:sp>
    </p:spTree>
    <p:extLst>
      <p:ext uri="{BB962C8B-B14F-4D97-AF65-F5344CB8AC3E}">
        <p14:creationId xmlns:p14="http://schemas.microsoft.com/office/powerpoint/2010/main" val="167107800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p:nvPr>
        </p:nvSpPr>
        <p:spPr>
          <a:prstGeom prst="rect">
            <a:avLst/>
          </a:prstGeom>
        </p:spPr>
        <p:txBody>
          <a:bodyPr/>
          <a:lstStyle/>
          <a:p>
            <a:r>
              <a:rPr lang="fr-FR"/>
              <a:t>Modifiez le style du titre</a:t>
            </a:r>
            <a:endParaRPr/>
          </a:p>
        </p:txBody>
      </p:sp>
      <p:sp>
        <p:nvSpPr>
          <p:cNvPr id="43" name="Slide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44" name="Body Level One…"/>
          <p:cNvSpPr txBox="1">
            <a:spLocks noGrp="1"/>
          </p:cNvSpPr>
          <p:nvPr>
            <p:ph type="body" idx="1"/>
          </p:nvPr>
        </p:nvSpPr>
        <p:spPr>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0985AC92-78C7-C847-145B-3967ADE54E5D}"/>
              </a:ext>
            </a:extLst>
          </p:cNvPr>
          <p:cNvSpPr txBox="1">
            <a:spLocks noGrp="1" noChangeArrowheads="1"/>
          </p:cNvSpPr>
          <p:nvPr>
            <p:ph type="sldNum" sz="quarter" idx="22"/>
          </p:nvPr>
        </p:nvSpPr>
        <p:spPr>
          <a:ln/>
        </p:spPr>
        <p:txBody>
          <a:bodyPr/>
          <a:lstStyle>
            <a:lvl1pPr>
              <a:defRPr/>
            </a:lvl1pPr>
          </a:lstStyle>
          <a:p>
            <a:fld id="{A5A44FBF-2176-BC47-9586-513E82231811}" type="slidenum">
              <a:rPr lang="fr-FR" altLang="fr-FR"/>
              <a:pPr/>
              <a:t>‹N°›</a:t>
            </a:fld>
            <a:endParaRPr lang="fr-FR" altLang="fr-FR"/>
          </a:p>
        </p:txBody>
      </p:sp>
    </p:spTree>
    <p:extLst>
      <p:ext uri="{BB962C8B-B14F-4D97-AF65-F5344CB8AC3E}">
        <p14:creationId xmlns:p14="http://schemas.microsoft.com/office/powerpoint/2010/main" val="348803899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p:nvPr>
        </p:nvSpPr>
        <p:spPr>
          <a:prstGeom prst="rect">
            <a:avLst/>
          </a:prstGeom>
        </p:spPr>
        <p:txBody>
          <a:bodyPr numCol="2" spcCol="109855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B9F16B11-0A0F-CC2A-CA6F-02E08DE91F04}"/>
              </a:ext>
            </a:extLst>
          </p:cNvPr>
          <p:cNvSpPr txBox="1">
            <a:spLocks noGrp="1" noChangeArrowheads="1"/>
          </p:cNvSpPr>
          <p:nvPr>
            <p:ph type="sldNum" sz="quarter" idx="10"/>
          </p:nvPr>
        </p:nvSpPr>
        <p:spPr>
          <a:ln/>
        </p:spPr>
        <p:txBody>
          <a:bodyPr/>
          <a:lstStyle>
            <a:lvl1pPr>
              <a:defRPr/>
            </a:lvl1pPr>
          </a:lstStyle>
          <a:p>
            <a:fld id="{8FB9A8F7-6511-EC44-B0AB-6F32C9914B7C}" type="slidenum">
              <a:rPr lang="fr-FR" altLang="fr-FR"/>
              <a:pPr/>
              <a:t>‹N°›</a:t>
            </a:fld>
            <a:endParaRPr lang="fr-FR" altLang="fr-FR"/>
          </a:p>
        </p:txBody>
      </p:sp>
    </p:spTree>
    <p:extLst>
      <p:ext uri="{BB962C8B-B14F-4D97-AF65-F5344CB8AC3E}">
        <p14:creationId xmlns:p14="http://schemas.microsoft.com/office/powerpoint/2010/main" val="210571477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61" name="Body Level One…"/>
          <p:cNvSpPr txBox="1">
            <a:spLocks noGrp="1"/>
          </p:cNvSpPr>
          <p:nvPr>
            <p:ph type="body" sz="half" idx="1"/>
          </p:nvPr>
        </p:nvSpPr>
        <p:spPr>
          <a:xfrm>
            <a:off x="1206500" y="4248504"/>
            <a:ext cx="9779000" cy="825663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62" name="Bowl of pappardelle pasta with parsley butter, roasted hazelnuts and shaved parmesan cheese"/>
          <p:cNvSpPr>
            <a:spLocks noGrp="1"/>
          </p:cNvSpPr>
          <p:nvPr>
            <p:ph type="pic" idx="22"/>
          </p:nvPr>
        </p:nvSpPr>
        <p:spPr>
          <a:xfrm>
            <a:off x="12192000" y="-407266"/>
            <a:ext cx="10916874" cy="14555832"/>
          </a:xfrm>
          <a:prstGeom prst="rect">
            <a:avLst/>
          </a:prstGeom>
        </p:spPr>
        <p:txBody>
          <a:bodyPr lIns="91439" tIns="45719" rIns="91439" bIns="45719">
            <a:noAutofit/>
          </a:bodyPr>
          <a:lstStyle/>
          <a:p>
            <a:pPr lvl="0"/>
            <a:endParaRPr noProof="0">
              <a:sym typeface="Helvetica Neue"/>
            </a:endParaRPr>
          </a:p>
        </p:txBody>
      </p:sp>
      <p:sp>
        <p:nvSpPr>
          <p:cNvPr id="63" name="Slide Title"/>
          <p:cNvSpPr txBox="1">
            <a:spLocks noGrp="1"/>
          </p:cNvSpPr>
          <p:nvPr>
            <p:ph type="title"/>
          </p:nvPr>
        </p:nvSpPr>
        <p:spPr>
          <a:xfrm>
            <a:off x="1206500" y="1079500"/>
            <a:ext cx="9779000" cy="1435100"/>
          </a:xfrm>
          <a:prstGeom prst="rect">
            <a:avLst/>
          </a:prstGeom>
        </p:spPr>
        <p:txBody>
          <a:bodyPr/>
          <a:lstStyle/>
          <a:p>
            <a:r>
              <a:rPr lang="fr-FR"/>
              <a:t>Modifiez le style du titre</a:t>
            </a:r>
            <a:endParaRPr/>
          </a:p>
        </p:txBody>
      </p:sp>
      <p:sp>
        <p:nvSpPr>
          <p:cNvPr id="2" name="Slide Number">
            <a:extLst>
              <a:ext uri="{FF2B5EF4-FFF2-40B4-BE49-F238E27FC236}">
                <a16:creationId xmlns:a16="http://schemas.microsoft.com/office/drawing/2014/main" id="{6A570803-A14F-3662-4A26-D5D08C989516}"/>
              </a:ext>
            </a:extLst>
          </p:cNvPr>
          <p:cNvSpPr txBox="1">
            <a:spLocks noGrp="1" noChangeArrowheads="1"/>
          </p:cNvSpPr>
          <p:nvPr>
            <p:ph type="sldNum" sz="quarter" idx="23"/>
          </p:nvPr>
        </p:nvSpPr>
        <p:spPr>
          <a:ln/>
        </p:spPr>
        <p:txBody>
          <a:bodyPr/>
          <a:lstStyle>
            <a:lvl1pPr>
              <a:defRPr/>
            </a:lvl1pPr>
          </a:lstStyle>
          <a:p>
            <a:fld id="{88DC42E8-A506-D746-AEB9-759A1FFD52BD}" type="slidenum">
              <a:rPr lang="fr-FR" altLang="fr-FR"/>
              <a:pPr/>
              <a:t>‹N°›</a:t>
            </a:fld>
            <a:endParaRPr lang="fr-FR" altLang="fr-FR"/>
          </a:p>
        </p:txBody>
      </p:sp>
    </p:spTree>
    <p:extLst>
      <p:ext uri="{BB962C8B-B14F-4D97-AF65-F5344CB8AC3E}">
        <p14:creationId xmlns:p14="http://schemas.microsoft.com/office/powerpoint/2010/main" val="1267670603"/>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72" name="Body Level One…"/>
          <p:cNvSpPr txBox="1">
            <a:spLocks noGrp="1"/>
          </p:cNvSpPr>
          <p:nvPr>
            <p:ph type="body" sz="half" idx="1"/>
          </p:nvPr>
        </p:nvSpPr>
        <p:spPr>
          <a:xfrm>
            <a:off x="1206500" y="4248504"/>
            <a:ext cx="9779000" cy="825663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73" name="Slide Title"/>
          <p:cNvSpPr txBox="1">
            <a:spLocks noGrp="1"/>
          </p:cNvSpPr>
          <p:nvPr>
            <p:ph type="title"/>
          </p:nvPr>
        </p:nvSpPr>
        <p:spPr>
          <a:xfrm>
            <a:off x="1206500" y="1079500"/>
            <a:ext cx="9779000" cy="1435100"/>
          </a:xfrm>
          <a:prstGeom prst="rect">
            <a:avLst/>
          </a:prstGeom>
        </p:spPr>
        <p:txBody>
          <a:bodyPr/>
          <a:lstStyle/>
          <a:p>
            <a:r>
              <a:rPr lang="fr-FR"/>
              <a:t>Modifiez le style du titre</a:t>
            </a:r>
            <a:endParaRPr/>
          </a:p>
        </p:txBody>
      </p:sp>
      <p:sp>
        <p:nvSpPr>
          <p:cNvPr id="2" name="Slide Number">
            <a:extLst>
              <a:ext uri="{FF2B5EF4-FFF2-40B4-BE49-F238E27FC236}">
                <a16:creationId xmlns:a16="http://schemas.microsoft.com/office/drawing/2014/main" id="{3825357B-FDF2-060F-3EF1-0B9DDD255C09}"/>
              </a:ext>
            </a:extLst>
          </p:cNvPr>
          <p:cNvSpPr txBox="1">
            <a:spLocks noGrp="1" noChangeArrowheads="1"/>
          </p:cNvSpPr>
          <p:nvPr>
            <p:ph type="sldNum" sz="quarter" idx="22"/>
          </p:nvPr>
        </p:nvSpPr>
        <p:spPr>
          <a:ln/>
        </p:spPr>
        <p:txBody>
          <a:bodyPr/>
          <a:lstStyle>
            <a:lvl1pPr>
              <a:defRPr/>
            </a:lvl1pPr>
          </a:lstStyle>
          <a:p>
            <a:fld id="{D278AF1A-3B1A-D24F-BA6D-498B9276BDF2}" type="slidenum">
              <a:rPr lang="fr-FR" altLang="fr-FR"/>
              <a:pPr/>
              <a:t>‹N°›</a:t>
            </a:fld>
            <a:endParaRPr lang="fr-FR" altLang="fr-FR"/>
          </a:p>
        </p:txBody>
      </p:sp>
    </p:spTree>
    <p:extLst>
      <p:ext uri="{BB962C8B-B14F-4D97-AF65-F5344CB8AC3E}">
        <p14:creationId xmlns:p14="http://schemas.microsoft.com/office/powerpoint/2010/main" val="176428373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82" name="Body Level One…"/>
          <p:cNvSpPr txBox="1">
            <a:spLocks noGrp="1"/>
          </p:cNvSpPr>
          <p:nvPr>
            <p:ph type="body" sz="half" idx="1"/>
          </p:nvPr>
        </p:nvSpPr>
        <p:spPr>
          <a:xfrm>
            <a:off x="1206500" y="4248504"/>
            <a:ext cx="9779000" cy="8256630"/>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83" name="Slide Title"/>
          <p:cNvSpPr txBox="1">
            <a:spLocks noGrp="1"/>
          </p:cNvSpPr>
          <p:nvPr>
            <p:ph type="title"/>
          </p:nvPr>
        </p:nvSpPr>
        <p:spPr>
          <a:xfrm>
            <a:off x="1206500" y="1079500"/>
            <a:ext cx="9779000" cy="1435100"/>
          </a:xfrm>
          <a:prstGeom prst="rect">
            <a:avLst/>
          </a:prstGeom>
        </p:spPr>
        <p:txBody>
          <a:bodyPr/>
          <a:lstStyle/>
          <a:p>
            <a:r>
              <a:rPr lang="fr-FR"/>
              <a:t>Modifiez le style du titre</a:t>
            </a:r>
            <a:endParaRPr/>
          </a:p>
        </p:txBody>
      </p:sp>
      <p:sp>
        <p:nvSpPr>
          <p:cNvPr id="2" name="Slide Number">
            <a:extLst>
              <a:ext uri="{FF2B5EF4-FFF2-40B4-BE49-F238E27FC236}">
                <a16:creationId xmlns:a16="http://schemas.microsoft.com/office/drawing/2014/main" id="{61231507-2CBA-46BE-2F57-E5D53483AA1A}"/>
              </a:ext>
            </a:extLst>
          </p:cNvPr>
          <p:cNvSpPr txBox="1">
            <a:spLocks noGrp="1" noChangeArrowheads="1"/>
          </p:cNvSpPr>
          <p:nvPr>
            <p:ph type="sldNum" sz="quarter" idx="22"/>
          </p:nvPr>
        </p:nvSpPr>
        <p:spPr>
          <a:ln/>
        </p:spPr>
        <p:txBody>
          <a:bodyPr/>
          <a:lstStyle>
            <a:lvl1pPr>
              <a:defRPr/>
            </a:lvl1pPr>
          </a:lstStyle>
          <a:p>
            <a:fld id="{6BC9EFFE-4EC0-3D41-A7B3-B75C8E38CBE7}" type="slidenum">
              <a:rPr lang="fr-FR" altLang="fr-FR"/>
              <a:pPr/>
              <a:t>‹N°›</a:t>
            </a:fld>
            <a:endParaRPr lang="fr-FR" altLang="fr-FR"/>
          </a:p>
        </p:txBody>
      </p:sp>
    </p:spTree>
    <p:extLst>
      <p:ext uri="{BB962C8B-B14F-4D97-AF65-F5344CB8AC3E}">
        <p14:creationId xmlns:p14="http://schemas.microsoft.com/office/powerpoint/2010/main" val="101153356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rPr lang="fr-FR"/>
              <a:t>Modifiez le style du titre</a:t>
            </a:r>
            <a:endParaRPr/>
          </a:p>
        </p:txBody>
      </p:sp>
      <p:sp>
        <p:nvSpPr>
          <p:cNvPr id="2" name="Slide Number">
            <a:extLst>
              <a:ext uri="{FF2B5EF4-FFF2-40B4-BE49-F238E27FC236}">
                <a16:creationId xmlns:a16="http://schemas.microsoft.com/office/drawing/2014/main" id="{7848C567-5690-7567-27B9-C21DA5729E18}"/>
              </a:ext>
            </a:extLst>
          </p:cNvPr>
          <p:cNvSpPr txBox="1">
            <a:spLocks noGrp="1" noChangeArrowheads="1"/>
          </p:cNvSpPr>
          <p:nvPr>
            <p:ph type="sldNum" sz="quarter" idx="10"/>
          </p:nvPr>
        </p:nvSpPr>
        <p:spPr>
          <a:xfrm>
            <a:off x="12001500" y="13085763"/>
            <a:ext cx="368300" cy="374650"/>
          </a:xfrm>
        </p:spPr>
        <p:txBody>
          <a:bodyPr/>
          <a:lstStyle>
            <a:lvl1pPr>
              <a:defRPr/>
            </a:lvl1pPr>
          </a:lstStyle>
          <a:p>
            <a:fld id="{7C4A988E-F7E0-B945-AFDB-87E323C068A8}" type="slidenum">
              <a:rPr lang="fr-FR" altLang="fr-FR"/>
              <a:pPr/>
              <a:t>‹N°›</a:t>
            </a:fld>
            <a:endParaRPr lang="fr-FR" altLang="fr-FR"/>
          </a:p>
        </p:txBody>
      </p:sp>
    </p:spTree>
    <p:extLst>
      <p:ext uri="{BB962C8B-B14F-4D97-AF65-F5344CB8AC3E}">
        <p14:creationId xmlns:p14="http://schemas.microsoft.com/office/powerpoint/2010/main" val="41940338"/>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p:nvPr>
        </p:nvSpPr>
        <p:spPr>
          <a:xfrm>
            <a:off x="1206500" y="1079500"/>
            <a:ext cx="21971000" cy="1434949"/>
          </a:xfrm>
          <a:prstGeom prst="rect">
            <a:avLst/>
          </a:prstGeom>
        </p:spPr>
        <p:txBody>
          <a:bodyPr/>
          <a:lstStyle/>
          <a:p>
            <a:r>
              <a:rPr lang="fr-FR"/>
              <a:t>Modifiez le style du titre</a:t>
            </a:r>
            <a:endParaRPr/>
          </a:p>
        </p:txBody>
      </p:sp>
      <p:sp>
        <p:nvSpPr>
          <p:cNvPr id="100" name="Slide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2" name="Slide Number">
            <a:extLst>
              <a:ext uri="{FF2B5EF4-FFF2-40B4-BE49-F238E27FC236}">
                <a16:creationId xmlns:a16="http://schemas.microsoft.com/office/drawing/2014/main" id="{BBBB1483-2534-E1C3-42CC-4D06E3EDE936}"/>
              </a:ext>
            </a:extLst>
          </p:cNvPr>
          <p:cNvSpPr txBox="1">
            <a:spLocks noGrp="1" noChangeArrowheads="1"/>
          </p:cNvSpPr>
          <p:nvPr>
            <p:ph type="sldNum" sz="quarter" idx="22"/>
          </p:nvPr>
        </p:nvSpPr>
        <p:spPr>
          <a:ln/>
        </p:spPr>
        <p:txBody>
          <a:bodyPr/>
          <a:lstStyle>
            <a:lvl1pPr>
              <a:defRPr/>
            </a:lvl1pPr>
          </a:lstStyle>
          <a:p>
            <a:fld id="{7E925859-64D1-1247-B2D1-EC29AB279B4C}" type="slidenum">
              <a:rPr lang="fr-FR" altLang="fr-FR"/>
              <a:pPr/>
              <a:t>‹N°›</a:t>
            </a:fld>
            <a:endParaRPr lang="fr-FR" altLang="fr-FR"/>
          </a:p>
        </p:txBody>
      </p:sp>
    </p:spTree>
    <p:extLst>
      <p:ext uri="{BB962C8B-B14F-4D97-AF65-F5344CB8AC3E}">
        <p14:creationId xmlns:p14="http://schemas.microsoft.com/office/powerpoint/2010/main" val="856482017"/>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Title"/>
          <p:cNvSpPr txBox="1">
            <a:spLocks noGrp="1"/>
          </p:cNvSpPr>
          <p:nvPr>
            <p:ph type="title"/>
          </p:nvPr>
        </p:nvSpPr>
        <p:spPr>
          <a:xfrm>
            <a:off x="1206500" y="1079500"/>
            <a:ext cx="21971000" cy="1435100"/>
          </a:xfrm>
          <a:prstGeom prst="rect">
            <a:avLst/>
          </a:prstGeom>
        </p:spPr>
        <p:txBody>
          <a:bodyPr/>
          <a:lstStyle/>
          <a:p>
            <a:r>
              <a:rPr lang="fr-FR"/>
              <a:t>Modifiez le style du titre</a:t>
            </a:r>
            <a:endParaRPr/>
          </a:p>
        </p:txBody>
      </p:sp>
      <p:sp>
        <p:nvSpPr>
          <p:cNvPr id="109" name="Agenda Subtitle"/>
          <p:cNvSpPr txBox="1">
            <a:spLocks noGrp="1"/>
          </p:cNvSpPr>
          <p:nvPr>
            <p:ph type="body" sz="quarter" idx="2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pPr lvl="0"/>
            <a:r>
              <a:rPr lang="fr-FR"/>
              <a:t>Cliquez pour modifier les styles du texte du masque</a:t>
            </a:r>
          </a:p>
        </p:txBody>
      </p:sp>
      <p:sp>
        <p:nvSpPr>
          <p:cNvPr id="110" name="Body Level One…"/>
          <p:cNvSpPr txBox="1">
            <a:spLocks noGrp="1"/>
          </p:cNvSpPr>
          <p:nvPr>
            <p:ph type="body" idx="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5527E825-7BBF-D7B6-7406-7B9781394249}"/>
              </a:ext>
            </a:extLst>
          </p:cNvPr>
          <p:cNvSpPr txBox="1">
            <a:spLocks noGrp="1" noChangeArrowheads="1"/>
          </p:cNvSpPr>
          <p:nvPr>
            <p:ph type="sldNum" sz="quarter" idx="22"/>
          </p:nvPr>
        </p:nvSpPr>
        <p:spPr>
          <a:ln/>
        </p:spPr>
        <p:txBody>
          <a:bodyPr/>
          <a:lstStyle>
            <a:lvl1pPr>
              <a:defRPr/>
            </a:lvl1pPr>
          </a:lstStyle>
          <a:p>
            <a:fld id="{B0E8CB44-2D20-B845-8081-E9C7E43F004C}" type="slidenum">
              <a:rPr lang="fr-FR" altLang="fr-FR"/>
              <a:pPr/>
              <a:t>‹N°›</a:t>
            </a:fld>
            <a:endParaRPr lang="fr-FR" altLang="fr-FR"/>
          </a:p>
        </p:txBody>
      </p:sp>
    </p:spTree>
    <p:extLst>
      <p:ext uri="{BB962C8B-B14F-4D97-AF65-F5344CB8AC3E}">
        <p14:creationId xmlns:p14="http://schemas.microsoft.com/office/powerpoint/2010/main" val="2962713690"/>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1CD185B5-F199-4C89-9397-1B5304F1EB6D}"/>
              </a:ext>
            </a:extLst>
          </p:cNvPr>
          <p:cNvSpPr txBox="1">
            <a:spLocks noGrp="1" noChangeArrowheads="1"/>
          </p:cNvSpPr>
          <p:nvPr>
            <p:ph type="sldNum" sz="quarter" idx="10"/>
          </p:nvPr>
        </p:nvSpPr>
        <p:spPr>
          <a:ln/>
        </p:spPr>
        <p:txBody>
          <a:bodyPr/>
          <a:lstStyle>
            <a:lvl1pPr>
              <a:defRPr/>
            </a:lvl1pPr>
          </a:lstStyle>
          <a:p>
            <a:fld id="{70608985-39E7-CF45-B3A2-ECF9553F3366}" type="slidenum">
              <a:rPr lang="fr-FR" altLang="fr-FR"/>
              <a:pPr/>
              <a:t>‹N°›</a:t>
            </a:fld>
            <a:endParaRPr lang="fr-FR" altLang="fr-FR"/>
          </a:p>
        </p:txBody>
      </p:sp>
    </p:spTree>
    <p:extLst>
      <p:ext uri="{BB962C8B-B14F-4D97-AF65-F5344CB8AC3E}">
        <p14:creationId xmlns:p14="http://schemas.microsoft.com/office/powerpoint/2010/main" val="223954022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27" name="Fact information"/>
          <p:cNvSpPr txBox="1">
            <a:spLocks noGrp="1"/>
          </p:cNvSpPr>
          <p:nvPr>
            <p:ph type="body" sz="quarter" idx="2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pPr lvl="0"/>
            <a:r>
              <a:rPr lang="fr-FR"/>
              <a:t>Cliquez pour modifier les styles du texte du masque</a:t>
            </a:r>
          </a:p>
        </p:txBody>
      </p:sp>
      <p:sp>
        <p:nvSpPr>
          <p:cNvPr id="2" name="Slide Number">
            <a:extLst>
              <a:ext uri="{FF2B5EF4-FFF2-40B4-BE49-F238E27FC236}">
                <a16:creationId xmlns:a16="http://schemas.microsoft.com/office/drawing/2014/main" id="{98CF62CF-9FFA-2640-BEAE-30D5B58B6463}"/>
              </a:ext>
            </a:extLst>
          </p:cNvPr>
          <p:cNvSpPr txBox="1">
            <a:spLocks noGrp="1" noChangeArrowheads="1"/>
          </p:cNvSpPr>
          <p:nvPr>
            <p:ph type="sldNum" sz="quarter" idx="22"/>
          </p:nvPr>
        </p:nvSpPr>
        <p:spPr>
          <a:ln/>
        </p:spPr>
        <p:txBody>
          <a:bodyPr/>
          <a:lstStyle>
            <a:lvl1pPr>
              <a:defRPr/>
            </a:lvl1pPr>
          </a:lstStyle>
          <a:p>
            <a:fld id="{898DCCAB-DC0B-2D4A-8761-8A08D8192BDF}" type="slidenum">
              <a:rPr lang="fr-FR" altLang="fr-FR"/>
              <a:pPr/>
              <a:t>‹N°›</a:t>
            </a:fld>
            <a:endParaRPr lang="fr-FR" altLang="fr-FR"/>
          </a:p>
        </p:txBody>
      </p:sp>
    </p:spTree>
    <p:extLst>
      <p:ext uri="{BB962C8B-B14F-4D97-AF65-F5344CB8AC3E}">
        <p14:creationId xmlns:p14="http://schemas.microsoft.com/office/powerpoint/2010/main" val="405242865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pPr lvl="0"/>
            <a:r>
              <a:rPr lang="fr-FR"/>
              <a:t>Cliquez pour modifier les styles du texte du masque</a:t>
            </a:r>
          </a:p>
        </p:txBody>
      </p:sp>
      <p:sp>
        <p:nvSpPr>
          <p:cNvPr id="136" name="Body Level One…"/>
          <p:cNvSpPr txBox="1">
            <a:spLocks noGrp="1"/>
          </p:cNvSpPr>
          <p:nvPr>
            <p:ph type="body" sz="half" idx="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2" name="Slide Number">
            <a:extLst>
              <a:ext uri="{FF2B5EF4-FFF2-40B4-BE49-F238E27FC236}">
                <a16:creationId xmlns:a16="http://schemas.microsoft.com/office/drawing/2014/main" id="{B58CFCD1-AEDE-31AB-2E79-DBF21690EC5E}"/>
              </a:ext>
            </a:extLst>
          </p:cNvPr>
          <p:cNvSpPr txBox="1">
            <a:spLocks noGrp="1" noChangeArrowheads="1"/>
          </p:cNvSpPr>
          <p:nvPr>
            <p:ph type="sldNum" sz="quarter" idx="22"/>
          </p:nvPr>
        </p:nvSpPr>
        <p:spPr>
          <a:ln/>
        </p:spPr>
        <p:txBody>
          <a:bodyPr/>
          <a:lstStyle>
            <a:lvl1pPr>
              <a:defRPr/>
            </a:lvl1pPr>
          </a:lstStyle>
          <a:p>
            <a:fld id="{CE6AAB42-3266-284A-B432-EB8C18439A09}" type="slidenum">
              <a:rPr lang="fr-FR" altLang="fr-FR"/>
              <a:pPr/>
              <a:t>‹N°›</a:t>
            </a:fld>
            <a:endParaRPr lang="fr-FR" altLang="fr-FR"/>
          </a:p>
        </p:txBody>
      </p:sp>
    </p:spTree>
    <p:extLst>
      <p:ext uri="{BB962C8B-B14F-4D97-AF65-F5344CB8AC3E}">
        <p14:creationId xmlns:p14="http://schemas.microsoft.com/office/powerpoint/2010/main" val="984537802"/>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Bowl of salad with fried rice, boiled eggs and chopsticks"/>
          <p:cNvSpPr>
            <a:spLocks noGrp="1"/>
          </p:cNvSpPr>
          <p:nvPr>
            <p:ph type="pic" sz="quarter" idx="21"/>
          </p:nvPr>
        </p:nvSpPr>
        <p:spPr>
          <a:xfrm>
            <a:off x="15760700" y="1016000"/>
            <a:ext cx="7439099" cy="5949678"/>
          </a:xfrm>
          <a:prstGeom prst="rect">
            <a:avLst/>
          </a:prstGeom>
        </p:spPr>
        <p:txBody>
          <a:bodyPr lIns="91439" tIns="45719" rIns="91439" bIns="45719">
            <a:noAutofit/>
          </a:bodyPr>
          <a:lstStyle/>
          <a:p>
            <a:pPr lvl="0"/>
            <a:endParaRPr noProof="0">
              <a:sym typeface="Helvetica Neue"/>
            </a:endParaRPr>
          </a:p>
        </p:txBody>
      </p:sp>
      <p:sp>
        <p:nvSpPr>
          <p:cNvPr id="145" name="Bowl with salmon cakes, salad and houmous "/>
          <p:cNvSpPr>
            <a:spLocks noGrp="1"/>
          </p:cNvSpPr>
          <p:nvPr>
            <p:ph type="pic" sz="half" idx="22"/>
          </p:nvPr>
        </p:nvSpPr>
        <p:spPr>
          <a:xfrm>
            <a:off x="13500100" y="3978275"/>
            <a:ext cx="10439400" cy="12150181"/>
          </a:xfrm>
          <a:prstGeom prst="rect">
            <a:avLst/>
          </a:prstGeom>
        </p:spPr>
        <p:txBody>
          <a:bodyPr lIns="91439" tIns="45719" rIns="91439" bIns="45719">
            <a:noAutofit/>
          </a:bodyPr>
          <a:lstStyle/>
          <a:p>
            <a:pPr lvl="0"/>
            <a:endParaRPr noProof="0">
              <a:sym typeface="Helvetica Neue"/>
            </a:endParaRPr>
          </a:p>
        </p:txBody>
      </p:sp>
      <p:sp>
        <p:nvSpPr>
          <p:cNvPr id="146" name="Bowl of pappardelle pasta with parsley butter, roasted hazelnuts and shaved parmesan cheese"/>
          <p:cNvSpPr>
            <a:spLocks noGrp="1"/>
          </p:cNvSpPr>
          <p:nvPr>
            <p:ph type="pic" idx="23"/>
          </p:nvPr>
        </p:nvSpPr>
        <p:spPr>
          <a:xfrm>
            <a:off x="-139700" y="495300"/>
            <a:ext cx="16611600" cy="12458700"/>
          </a:xfrm>
          <a:prstGeom prst="rect">
            <a:avLst/>
          </a:prstGeom>
        </p:spPr>
        <p:txBody>
          <a:bodyPr lIns="91439" tIns="45719" rIns="91439" bIns="45719">
            <a:noAutofit/>
          </a:bodyPr>
          <a:lstStyle/>
          <a:p>
            <a:pPr lvl="0"/>
            <a:endParaRPr noProof="0">
              <a:sym typeface="Helvetica Neue"/>
            </a:endParaRPr>
          </a:p>
        </p:txBody>
      </p:sp>
      <p:sp>
        <p:nvSpPr>
          <p:cNvPr id="2" name="Slide Number">
            <a:extLst>
              <a:ext uri="{FF2B5EF4-FFF2-40B4-BE49-F238E27FC236}">
                <a16:creationId xmlns:a16="http://schemas.microsoft.com/office/drawing/2014/main" id="{0333499B-8AA7-E7F9-5A25-1F3D33F1BBE5}"/>
              </a:ext>
            </a:extLst>
          </p:cNvPr>
          <p:cNvSpPr txBox="1">
            <a:spLocks noGrp="1" noChangeArrowheads="1"/>
          </p:cNvSpPr>
          <p:nvPr>
            <p:ph type="sldNum" sz="quarter" idx="24"/>
          </p:nvPr>
        </p:nvSpPr>
        <p:spPr>
          <a:ln/>
        </p:spPr>
        <p:txBody>
          <a:bodyPr/>
          <a:lstStyle>
            <a:lvl1pPr>
              <a:defRPr/>
            </a:lvl1pPr>
          </a:lstStyle>
          <a:p>
            <a:fld id="{E9BBACDE-F31E-E049-A154-7BF15DF65B2C}" type="slidenum">
              <a:rPr lang="fr-FR" altLang="fr-FR"/>
              <a:pPr/>
              <a:t>‹N°›</a:t>
            </a:fld>
            <a:endParaRPr lang="fr-FR" altLang="fr-FR"/>
          </a:p>
        </p:txBody>
      </p:sp>
    </p:spTree>
    <p:extLst>
      <p:ext uri="{BB962C8B-B14F-4D97-AF65-F5344CB8AC3E}">
        <p14:creationId xmlns:p14="http://schemas.microsoft.com/office/powerpoint/2010/main" val="320970097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a:noAutofit/>
          </a:bodyPr>
          <a:lstStyle/>
          <a:p>
            <a:pPr lvl="0"/>
            <a:endParaRPr noProof="0">
              <a:sym typeface="Helvetica Neue"/>
            </a:endParaRPr>
          </a:p>
        </p:txBody>
      </p:sp>
      <p:sp>
        <p:nvSpPr>
          <p:cNvPr id="2" name="Slide Number">
            <a:extLst>
              <a:ext uri="{FF2B5EF4-FFF2-40B4-BE49-F238E27FC236}">
                <a16:creationId xmlns:a16="http://schemas.microsoft.com/office/drawing/2014/main" id="{D689223B-C483-8F9F-3E75-8AC9410F8747}"/>
              </a:ext>
            </a:extLst>
          </p:cNvPr>
          <p:cNvSpPr txBox="1">
            <a:spLocks noGrp="1" noChangeArrowheads="1"/>
          </p:cNvSpPr>
          <p:nvPr>
            <p:ph type="sldNum" sz="quarter" idx="22"/>
          </p:nvPr>
        </p:nvSpPr>
        <p:spPr/>
        <p:txBody>
          <a:bodyPr/>
          <a:lstStyle>
            <a:lvl1pPr>
              <a:defRPr>
                <a:solidFill>
                  <a:srgbClr val="FFFFFF"/>
                </a:solidFill>
              </a:defRPr>
            </a:lvl1pPr>
          </a:lstStyle>
          <a:p>
            <a:fld id="{37282BB6-91E1-DC44-BD7D-F6A60A81A614}" type="slidenum">
              <a:rPr lang="fr-FR" altLang="fr-FR"/>
              <a:pPr/>
              <a:t>‹N°›</a:t>
            </a:fld>
            <a:endParaRPr lang="fr-FR" altLang="fr-FR"/>
          </a:p>
        </p:txBody>
      </p:sp>
    </p:spTree>
    <p:extLst>
      <p:ext uri="{BB962C8B-B14F-4D97-AF65-F5344CB8AC3E}">
        <p14:creationId xmlns:p14="http://schemas.microsoft.com/office/powerpoint/2010/main" val="170859332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4E524253-FEEF-34BC-5E45-54E9F48DDD96}"/>
              </a:ext>
            </a:extLst>
          </p:cNvPr>
          <p:cNvSpPr txBox="1">
            <a:spLocks noGrp="1" noChangeArrowheads="1"/>
          </p:cNvSpPr>
          <p:nvPr>
            <p:ph type="sldNum" sz="quarter" idx="10"/>
          </p:nvPr>
        </p:nvSpPr>
        <p:spPr>
          <a:ln/>
        </p:spPr>
        <p:txBody>
          <a:bodyPr/>
          <a:lstStyle>
            <a:lvl1pPr>
              <a:defRPr/>
            </a:lvl1pPr>
          </a:lstStyle>
          <a:p>
            <a:fld id="{9EDCCB63-4279-1D40-84E3-87C29D90E9A4}" type="slidenum">
              <a:rPr lang="fr-FR" altLang="fr-FR"/>
              <a:pPr/>
              <a:t>‹N°›</a:t>
            </a:fld>
            <a:endParaRPr lang="fr-FR" altLang="fr-FR"/>
          </a:p>
        </p:txBody>
      </p:sp>
    </p:spTree>
    <p:extLst>
      <p:ext uri="{BB962C8B-B14F-4D97-AF65-F5344CB8AC3E}">
        <p14:creationId xmlns:p14="http://schemas.microsoft.com/office/powerpoint/2010/main" val="89773221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 name="Line">
            <a:extLst>
              <a:ext uri="{FF2B5EF4-FFF2-40B4-BE49-F238E27FC236}">
                <a16:creationId xmlns:a16="http://schemas.microsoft.com/office/drawing/2014/main" id="{503600BD-1E10-457C-0466-783F9CF4EF68}"/>
              </a:ext>
            </a:extLst>
          </p:cNvPr>
          <p:cNvSpPr>
            <a:spLocks noChangeShapeType="1"/>
          </p:cNvSpPr>
          <p:nvPr/>
        </p:nvSpPr>
        <p:spPr bwMode="auto">
          <a:xfrm>
            <a:off x="1066800" y="2768600"/>
            <a:ext cx="9512300" cy="0"/>
          </a:xfrm>
          <a:prstGeom prst="line">
            <a:avLst/>
          </a:prstGeom>
          <a:noFill/>
          <a:ln w="12700">
            <a:solidFill>
              <a:srgbClr val="9A9A9A"/>
            </a:solidFill>
            <a:miter lim="400000"/>
            <a:headEnd/>
            <a:tailEnd/>
          </a:ln>
          <a:extLst>
            <a:ext uri="{909E8E84-426E-40DD-AFC4-6F175D3DCCD1}">
              <a14:hiddenFill xmlns:a14="http://schemas.microsoft.com/office/drawing/2010/main">
                <a:noFill/>
              </a14:hiddenFill>
            </a:ext>
          </a:extLst>
        </p:spPr>
        <p:txBody>
          <a:bodyPr lIns="50800" tIns="50800" rIns="50800" bIns="50800" anchor="ctr"/>
          <a:lstStyle/>
          <a:p>
            <a:endParaRPr lang="fr-FR"/>
          </a:p>
        </p:txBody>
      </p:sp>
      <p:sp>
        <p:nvSpPr>
          <p:cNvPr id="170" name="Image"/>
          <p:cNvSpPr>
            <a:spLocks noGrp="1"/>
          </p:cNvSpPr>
          <p:nvPr>
            <p:ph type="pic" idx="21"/>
          </p:nvPr>
        </p:nvSpPr>
        <p:spPr>
          <a:xfrm>
            <a:off x="12052300" y="-1016000"/>
            <a:ext cx="12788900" cy="19037300"/>
          </a:xfrm>
          <a:prstGeom prst="rect">
            <a:avLst/>
          </a:prstGeom>
        </p:spPr>
        <p:txBody>
          <a:bodyPr lIns="91439" tIns="45719" rIns="91439" bIns="45719">
            <a:noAutofit/>
          </a:bodyPr>
          <a:lstStyle/>
          <a:p>
            <a:pPr lvl="0"/>
            <a:endParaRPr noProof="0">
              <a:sym typeface="Helvetica Neue"/>
            </a:endParaRPr>
          </a:p>
        </p:txBody>
      </p:sp>
      <p:sp>
        <p:nvSpPr>
          <p:cNvPr id="171" name="Title Text"/>
          <p:cNvSpPr txBox="1">
            <a:spLocks noGrp="1"/>
          </p:cNvSpPr>
          <p:nvPr>
            <p:ph type="title"/>
          </p:nvPr>
        </p:nvSpPr>
        <p:spPr>
          <a:xfrm>
            <a:off x="1066800" y="469900"/>
            <a:ext cx="9525000" cy="1968500"/>
          </a:xfrm>
          <a:prstGeom prst="rect">
            <a:avLst/>
          </a:prstGeom>
        </p:spPr>
        <p:txBody>
          <a:bodyPr anchor="b"/>
          <a:lstStyle>
            <a:lvl1pPr defTabSz="825500">
              <a:lnSpc>
                <a:spcPct val="100000"/>
              </a:lnSpc>
              <a:defRPr sz="5800" b="0" spc="0">
                <a:latin typeface="Helvetica Neue Light"/>
                <a:ea typeface="Helvetica Neue Light"/>
                <a:cs typeface="Helvetica Neue Light"/>
                <a:sym typeface="Helvetica Neue Light"/>
              </a:defRPr>
            </a:lvl1pPr>
          </a:lstStyle>
          <a:p>
            <a:r>
              <a:t>Title Text</a:t>
            </a:r>
          </a:p>
        </p:txBody>
      </p:sp>
      <p:sp>
        <p:nvSpPr>
          <p:cNvPr id="172" name="Body Level One…"/>
          <p:cNvSpPr txBox="1">
            <a:spLocks noGrp="1"/>
          </p:cNvSpPr>
          <p:nvPr>
            <p:ph type="body" sz="half" idx="1"/>
          </p:nvPr>
        </p:nvSpPr>
        <p:spPr>
          <a:xfrm>
            <a:off x="1066800" y="3124200"/>
            <a:ext cx="9525000" cy="9372600"/>
          </a:xfrm>
          <a:prstGeom prst="rect">
            <a:avLst/>
          </a:prstGeom>
        </p:spPr>
        <p:txBody>
          <a:bodyPr/>
          <a:lstStyle>
            <a:lvl1pPr marL="457200" indent="-457200" defTabSz="825500">
              <a:lnSpc>
                <a:spcPct val="100000"/>
              </a:lnSpc>
              <a:spcBef>
                <a:spcPts val="4200"/>
              </a:spcBef>
              <a:buSzPct val="75000"/>
              <a:buFont typeface="Helvetica Neue"/>
              <a:defRPr sz="3600">
                <a:solidFill>
                  <a:srgbClr val="747474"/>
                </a:solidFill>
              </a:defRPr>
            </a:lvl1pPr>
            <a:lvl2pPr marL="914400" indent="-457200" defTabSz="825500">
              <a:lnSpc>
                <a:spcPct val="100000"/>
              </a:lnSpc>
              <a:spcBef>
                <a:spcPts val="4200"/>
              </a:spcBef>
              <a:buSzPct val="75000"/>
              <a:buFont typeface="Helvetica Neue"/>
              <a:defRPr sz="3600">
                <a:solidFill>
                  <a:srgbClr val="747474"/>
                </a:solidFill>
              </a:defRPr>
            </a:lvl2pPr>
            <a:lvl3pPr marL="1371600" indent="-457200" defTabSz="825500">
              <a:lnSpc>
                <a:spcPct val="100000"/>
              </a:lnSpc>
              <a:spcBef>
                <a:spcPts val="4200"/>
              </a:spcBef>
              <a:buSzPct val="75000"/>
              <a:buFont typeface="Helvetica Neue"/>
              <a:defRPr sz="3600">
                <a:solidFill>
                  <a:srgbClr val="747474"/>
                </a:solidFill>
              </a:defRPr>
            </a:lvl3pPr>
            <a:lvl4pPr marL="1828800" indent="-457200" defTabSz="825500">
              <a:lnSpc>
                <a:spcPct val="100000"/>
              </a:lnSpc>
              <a:spcBef>
                <a:spcPts val="4200"/>
              </a:spcBef>
              <a:buSzPct val="75000"/>
              <a:buFont typeface="Helvetica Neue"/>
              <a:defRPr sz="3600">
                <a:solidFill>
                  <a:srgbClr val="747474"/>
                </a:solidFill>
              </a:defRPr>
            </a:lvl4pPr>
            <a:lvl5pPr marL="2286000" indent="-457200" defTabSz="825500">
              <a:lnSpc>
                <a:spcPct val="100000"/>
              </a:lnSpc>
              <a:spcBef>
                <a:spcPts val="4200"/>
              </a:spcBef>
              <a:buSzPct val="75000"/>
              <a:buFont typeface="Helvetica Neue"/>
              <a:defRPr sz="3600">
                <a:solidFill>
                  <a:srgbClr val="747474"/>
                </a:solidFill>
              </a:defRPr>
            </a:lvl5pPr>
          </a:lstStyle>
          <a:p>
            <a:r>
              <a:t>Body Level One</a:t>
            </a:r>
          </a:p>
          <a:p>
            <a:pPr lvl="1"/>
            <a:r>
              <a:t>Body Level Two</a:t>
            </a:r>
          </a:p>
          <a:p>
            <a:pPr lvl="2"/>
            <a:r>
              <a:t>Body Level Three</a:t>
            </a:r>
          </a:p>
          <a:p>
            <a:pPr lvl="3"/>
            <a:r>
              <a:t>Body Level Four</a:t>
            </a:r>
          </a:p>
          <a:p>
            <a:pPr lvl="4"/>
            <a:r>
              <a:t>Body Level Five</a:t>
            </a:r>
          </a:p>
        </p:txBody>
      </p:sp>
      <p:sp>
        <p:nvSpPr>
          <p:cNvPr id="3" name="Slide Number">
            <a:extLst>
              <a:ext uri="{FF2B5EF4-FFF2-40B4-BE49-F238E27FC236}">
                <a16:creationId xmlns:a16="http://schemas.microsoft.com/office/drawing/2014/main" id="{2D1D2566-596D-E568-FB50-5AC93B1957D3}"/>
              </a:ext>
            </a:extLst>
          </p:cNvPr>
          <p:cNvSpPr txBox="1">
            <a:spLocks noGrp="1" noChangeArrowheads="1"/>
          </p:cNvSpPr>
          <p:nvPr>
            <p:ph type="sldNum" sz="quarter" idx="22"/>
          </p:nvPr>
        </p:nvSpPr>
        <p:spPr>
          <a:xfrm>
            <a:off x="957263" y="12985750"/>
            <a:ext cx="368300" cy="374650"/>
          </a:xfrm>
        </p:spPr>
        <p:txBody>
          <a:bodyPr/>
          <a:lstStyle>
            <a:lvl1pPr algn="l" defTabSz="825500">
              <a:defRPr/>
            </a:lvl1pPr>
          </a:lstStyle>
          <a:p>
            <a:fld id="{22A80FB2-7217-8D4A-A097-9079E9DAC3EA}" type="slidenum">
              <a:rPr lang="fr-FR" altLang="fr-FR"/>
              <a:pPr/>
              <a:t>‹N°›</a:t>
            </a:fld>
            <a:endParaRPr lang="fr-FR" altLang="fr-FR"/>
          </a:p>
        </p:txBody>
      </p:sp>
    </p:spTree>
    <p:extLst>
      <p:ext uri="{BB962C8B-B14F-4D97-AF65-F5344CB8AC3E}">
        <p14:creationId xmlns:p14="http://schemas.microsoft.com/office/powerpoint/2010/main" val="271045218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217B6D29-AE79-9A92-745B-E84D50E454B3}"/>
              </a:ext>
            </a:extLst>
          </p:cNvPr>
          <p:cNvSpPr txBox="1">
            <a:spLocks noGrp="1"/>
          </p:cNvSpPr>
          <p:nvPr>
            <p:ph type="title" hasCustomPrompt="1"/>
          </p:nvPr>
        </p:nvSpPr>
        <p:spPr>
          <a:xfrm>
            <a:off x="1206500" y="1079500"/>
            <a:ext cx="21971000" cy="1433513"/>
          </a:xfrm>
          <a:prstGeom prst="rect">
            <a:avLst/>
          </a:prstGeom>
          <a:ln w="12700">
            <a:miter lim="400000"/>
          </a:ln>
        </p:spPr>
        <p:txBody>
          <a:bodyPr lIns="50800" tIns="50800" rIns="50800" bIns="50800">
            <a:normAutofit/>
          </a:bodyPr>
          <a:lstStyle/>
          <a:p>
            <a:r>
              <a:t>Slide Title</a:t>
            </a:r>
          </a:p>
        </p:txBody>
      </p:sp>
      <p:sp>
        <p:nvSpPr>
          <p:cNvPr id="1027" name="Body Level One…">
            <a:extLst>
              <a:ext uri="{FF2B5EF4-FFF2-40B4-BE49-F238E27FC236}">
                <a16:creationId xmlns:a16="http://schemas.microsoft.com/office/drawing/2014/main" id="{6659D0F9-3702-446E-F009-D5AC01556D53}"/>
              </a:ext>
            </a:extLst>
          </p:cNvPr>
          <p:cNvSpPr txBox="1">
            <a:spLocks noGrp="1" noChangeArrowheads="1"/>
          </p:cNvSpPr>
          <p:nvPr>
            <p:ph type="body" idx="1"/>
          </p:nvPr>
        </p:nvSpPr>
        <p:spPr bwMode="auto">
          <a:xfrm>
            <a:off x="1206500" y="4248150"/>
            <a:ext cx="21971000" cy="825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t" anchorCtr="0" compatLnSpc="1">
            <a:prstTxWarp prst="textNoShape">
              <a:avLst/>
            </a:prstTxWarp>
          </a:bodyPr>
          <a:lstStyle/>
          <a:p>
            <a:pPr lvl="0"/>
            <a:r>
              <a:rPr lang="fr-FR" altLang="fr-FR">
                <a:sym typeface="Helvetica Neue" panose="02000503000000020004" pitchFamily="2" charset="0"/>
              </a:rPr>
              <a:t>Slide bullet text</a:t>
            </a:r>
          </a:p>
          <a:p>
            <a:pPr lvl="1"/>
            <a:endParaRPr lang="fr-FR" altLang="fr-FR">
              <a:sym typeface="Helvetica Neue" panose="02000503000000020004" pitchFamily="2" charset="0"/>
            </a:endParaRPr>
          </a:p>
          <a:p>
            <a:pPr lvl="2"/>
            <a:endParaRPr lang="fr-FR" altLang="fr-FR">
              <a:sym typeface="Helvetica Neue" panose="02000503000000020004" pitchFamily="2" charset="0"/>
            </a:endParaRPr>
          </a:p>
          <a:p>
            <a:pPr lvl="3"/>
            <a:endParaRPr lang="fr-FR" altLang="fr-FR">
              <a:sym typeface="Helvetica Neue" panose="02000503000000020004" pitchFamily="2" charset="0"/>
            </a:endParaRPr>
          </a:p>
          <a:p>
            <a:pPr lvl="4"/>
            <a:endParaRPr lang="fr-FR" altLang="fr-FR">
              <a:sym typeface="Helvetica Neue" panose="02000503000000020004" pitchFamily="2" charset="0"/>
            </a:endParaRPr>
          </a:p>
        </p:txBody>
      </p:sp>
      <p:sp>
        <p:nvSpPr>
          <p:cNvPr id="1028" name="Slide Number">
            <a:extLst>
              <a:ext uri="{FF2B5EF4-FFF2-40B4-BE49-F238E27FC236}">
                <a16:creationId xmlns:a16="http://schemas.microsoft.com/office/drawing/2014/main" id="{51770134-28E3-96B8-6422-B33A07F422A9}"/>
              </a:ext>
            </a:extLst>
          </p:cNvPr>
          <p:cNvSpPr txBox="1">
            <a:spLocks noGrp="1" noChangeArrowheads="1"/>
          </p:cNvSpPr>
          <p:nvPr>
            <p:ph type="sldNum" sz="quarter" idx="2"/>
          </p:nvPr>
        </p:nvSpPr>
        <p:spPr bwMode="auto">
          <a:xfrm>
            <a:off x="12001500" y="13081000"/>
            <a:ext cx="3683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none" lIns="50800" tIns="50800" rIns="50800" bIns="50800" numCol="1" anchor="b" anchorCtr="0" compatLnSpc="1">
            <a:prstTxWarp prst="textNoShape">
              <a:avLst/>
            </a:prstTxWarp>
            <a:spAutoFit/>
          </a:bodyPr>
          <a:lstStyle>
            <a:lvl1pPr algn="ctr" defTabSz="584200" eaLnBrk="1">
              <a:defRPr sz="1800"/>
            </a:lvl1pPr>
          </a:lstStyle>
          <a:p>
            <a:fld id="{34926ECE-51C0-6A48-BD73-5C5B8068B3D9}"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85" r:id="rId3"/>
    <p:sldLayoutId id="2147483673" r:id="rId4"/>
    <p:sldLayoutId id="2147483674" r:id="rId5"/>
    <p:sldLayoutId id="2147483675" r:id="rId6"/>
    <p:sldLayoutId id="2147483676" r:id="rId7"/>
    <p:sldLayoutId id="2147483677" r:id="rId8"/>
    <p:sldLayoutId id="2147483686" r:id="rId9"/>
    <p:sldLayoutId id="2147483678" r:id="rId10"/>
    <p:sldLayoutId id="2147483679" r:id="rId11"/>
    <p:sldLayoutId id="2147483680" r:id="rId12"/>
    <p:sldLayoutId id="2147483681" r:id="rId13"/>
    <p:sldLayoutId id="2147483682" r:id="rId14"/>
    <p:sldLayoutId id="2147483683" r:id="rId15"/>
    <p:sldLayoutId id="2147483687" r:id="rId16"/>
    <p:sldLayoutId id="2147483684" r:id="rId17"/>
    <p:sldLayoutId id="2147483688" r:id="rId18"/>
  </p:sldLayoutIdLst>
  <p:transition spd="med"/>
  <p:txStyles>
    <p:titleStyle>
      <a:lvl1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1pPr>
      <a:lvl2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2pPr>
      <a:lvl3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3pPr>
      <a:lvl4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4pPr>
      <a:lvl5pPr algn="l" defTabSz="2436813" rtl="0" eaLnBrk="0" fontAlgn="base" hangingPunct="0">
        <a:lnSpc>
          <a:spcPct val="80000"/>
        </a:lnSpc>
        <a:spcBef>
          <a:spcPct val="0"/>
        </a:spcBef>
        <a:spcAft>
          <a:spcPct val="0"/>
        </a:spcAft>
        <a:defRPr sz="8500" b="1" spc="-170">
          <a:solidFill>
            <a:srgbClr val="000000"/>
          </a:solidFill>
          <a:latin typeface="+mn-lt"/>
          <a:ea typeface="+mn-ea"/>
          <a:cs typeface="+mn-cs"/>
          <a:sym typeface="Helvetica Neue" panose="02000503000000020004" pitchFamily="2" charset="0"/>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1pPr>
      <a:lvl2pPr marL="12192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2pPr>
      <a:lvl3pPr marL="18288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3pPr>
      <a:lvl4pPr marL="24384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4pPr>
      <a:lvl5pPr marL="3048000" indent="-609600" algn="l" defTabSz="2436813" rtl="0" eaLnBrk="0" fontAlgn="base" hangingPunct="0">
        <a:lnSpc>
          <a:spcPct val="90000"/>
        </a:lnSpc>
        <a:spcBef>
          <a:spcPts val="4500"/>
        </a:spcBef>
        <a:spcAft>
          <a:spcPct val="0"/>
        </a:spcAft>
        <a:buSzPct val="123000"/>
        <a:buChar char="•"/>
        <a:defRPr sz="4800">
          <a:solidFill>
            <a:srgbClr val="000000"/>
          </a:solidFill>
          <a:latin typeface="+mn-lt"/>
          <a:ea typeface="+mn-ea"/>
          <a:cs typeface="+mn-cs"/>
          <a:sym typeface="Helvetica Neue" panose="02000503000000020004" pitchFamily="2" charset="0"/>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age" descr="Image">
            <a:extLst>
              <a:ext uri="{FF2B5EF4-FFF2-40B4-BE49-F238E27FC236}">
                <a16:creationId xmlns:a16="http://schemas.microsoft.com/office/drawing/2014/main" id="{C00AE5D7-ED46-2813-912F-1E16DFBFA7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2225" y="2092325"/>
            <a:ext cx="10895013" cy="953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83" name="Know your pond—…">
            <a:extLst>
              <a:ext uri="{FF2B5EF4-FFF2-40B4-BE49-F238E27FC236}">
                <a16:creationId xmlns:a16="http://schemas.microsoft.com/office/drawing/2014/main" id="{41090EE4-290E-E74D-6347-090CC174B6D5}"/>
              </a:ext>
            </a:extLst>
          </p:cNvPr>
          <p:cNvSpPr txBox="1"/>
          <p:nvPr/>
        </p:nvSpPr>
        <p:spPr>
          <a:xfrm>
            <a:off x="1231900" y="4659511"/>
            <a:ext cx="11751615" cy="2257028"/>
          </a:xfrm>
          <a:prstGeom prst="rect">
            <a:avLst/>
          </a:prstGeom>
          <a:ln w="12700">
            <a:miter lim="400000"/>
          </a:ln>
        </p:spPr>
        <p:txBody>
          <a:bodyPr wrap="none" lIns="50800" tIns="50800" rIns="50800" bIns="50800" anchor="ctr">
            <a:spAutoFit/>
          </a:bodyPr>
          <a:lstStyle/>
          <a:p>
            <a:pPr defTabSz="2438338" eaLnBrk="1" fontAlgn="auto">
              <a:lnSpc>
                <a:spcPct val="80000"/>
              </a:lnSpc>
              <a:spcBef>
                <a:spcPts val="0"/>
              </a:spcBef>
              <a:spcAft>
                <a:spcPts val="0"/>
              </a:spcAft>
              <a:defRPr sz="10000" spc="-200">
                <a:latin typeface="Helvetica Neue Medium"/>
                <a:ea typeface="Helvetica Neue Medium"/>
                <a:cs typeface="Helvetica Neue Medium"/>
                <a:sym typeface="Helvetica Neue Medium"/>
              </a:defRPr>
            </a:pPr>
            <a:r>
              <a:rPr lang="fr-FR" sz="10000" kern="0" spc="-200" dirty="0">
                <a:latin typeface="Helvetica Neue Medium"/>
                <a:ea typeface="Helvetica Neue Medium"/>
                <a:cs typeface="Helvetica Neue Medium"/>
                <a:sym typeface="Helvetica Neue Medium"/>
              </a:rPr>
              <a:t>Connais ton étang</a:t>
            </a:r>
            <a:r>
              <a:rPr sz="10000" kern="0" spc="-200" dirty="0">
                <a:latin typeface="Helvetica Neue Medium"/>
                <a:ea typeface="Helvetica Neue Medium"/>
                <a:cs typeface="Helvetica Neue Medium"/>
                <a:sym typeface="Helvetica Neue Medium"/>
              </a:rPr>
              <a:t>—</a:t>
            </a:r>
          </a:p>
          <a:p>
            <a:pPr defTabSz="2438338" eaLnBrk="1" fontAlgn="auto">
              <a:lnSpc>
                <a:spcPct val="80000"/>
              </a:lnSpc>
              <a:spcBef>
                <a:spcPts val="0"/>
              </a:spcBef>
              <a:spcAft>
                <a:spcPts val="0"/>
              </a:spcAft>
              <a:defRPr sz="7500" spc="-150">
                <a:latin typeface="Helvetica Neue Medium"/>
                <a:ea typeface="Helvetica Neue Medium"/>
                <a:cs typeface="Helvetica Neue Medium"/>
                <a:sym typeface="Helvetica Neue Medium"/>
              </a:defRPr>
            </a:pPr>
            <a:r>
              <a:rPr lang="fr-FR" sz="7500" kern="0" spc="-150" dirty="0">
                <a:latin typeface="Helvetica Neue Medium"/>
                <a:ea typeface="Helvetica Neue Medium"/>
                <a:cs typeface="Helvetica Neue Medium"/>
                <a:sym typeface="Helvetica Neue Medium"/>
              </a:rPr>
              <a:t>comprendre notre monde</a:t>
            </a:r>
            <a:endParaRPr sz="7500" kern="0" spc="-150" dirty="0">
              <a:latin typeface="Helvetica Neue Medium"/>
              <a:ea typeface="Helvetica Neue Medium"/>
              <a:cs typeface="Helvetica Neue Medium"/>
              <a:sym typeface="Helvetica Neue Medium"/>
            </a:endParaRPr>
          </a:p>
        </p:txBody>
      </p:sp>
      <p:pic>
        <p:nvPicPr>
          <p:cNvPr id="7172" name="Line Line" descr="Line Line">
            <a:extLst>
              <a:ext uri="{FF2B5EF4-FFF2-40B4-BE49-F238E27FC236}">
                <a16:creationId xmlns:a16="http://schemas.microsoft.com/office/drawing/2014/main" id="{43C923E4-D036-BD0E-A9B5-8A5BBFDE2BA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700" y="7288213"/>
            <a:ext cx="729456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Espérance 2024">
            <a:extLst>
              <a:ext uri="{FF2B5EF4-FFF2-40B4-BE49-F238E27FC236}">
                <a16:creationId xmlns:a16="http://schemas.microsoft.com/office/drawing/2014/main" id="{98F3F4DC-DF43-DB93-C8DC-E722F6874A59}"/>
              </a:ext>
            </a:extLst>
          </p:cNvPr>
          <p:cNvSpPr txBox="1">
            <a:spLocks noGrp="1" noChangeArrowheads="1"/>
          </p:cNvSpPr>
          <p:nvPr>
            <p:ph type="body" sz="quarter" idx="4294967295"/>
          </p:nvPr>
        </p:nvSpPr>
        <p:spPr>
          <a:xfrm>
            <a:off x="1206500" y="7453313"/>
            <a:ext cx="21971000" cy="1905000"/>
          </a:xfrm>
        </p:spPr>
        <p:txBody>
          <a:bodyPr/>
          <a:lstStyle/>
          <a:p>
            <a:pPr marL="0" indent="0" defTabSz="825500" eaLnBrk="1" hangingPunct="1">
              <a:lnSpc>
                <a:spcPct val="100000"/>
              </a:lnSpc>
              <a:spcBef>
                <a:spcPct val="0"/>
              </a:spcBef>
              <a:buSzTx/>
              <a:buFontTx/>
              <a:buNone/>
            </a:pPr>
            <a:r>
              <a:rPr lang="fr-FR" altLang="fr-FR" sz="500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Espérance 2024</a:t>
            </a:r>
          </a:p>
        </p:txBody>
      </p:sp>
      <p:sp>
        <p:nvSpPr>
          <p:cNvPr id="7174" name="Dan Serb, DMin, PhD(c)…">
            <a:extLst>
              <a:ext uri="{FF2B5EF4-FFF2-40B4-BE49-F238E27FC236}">
                <a16:creationId xmlns:a16="http://schemas.microsoft.com/office/drawing/2014/main" id="{83A6BF74-D581-1356-DFE9-2A2004B0719E}"/>
              </a:ext>
            </a:extLst>
          </p:cNvPr>
          <p:cNvSpPr txBox="1">
            <a:spLocks noChangeArrowheads="1"/>
          </p:cNvSpPr>
          <p:nvPr/>
        </p:nvSpPr>
        <p:spPr bwMode="auto">
          <a:xfrm>
            <a:off x="1201738" y="10339388"/>
            <a:ext cx="21971000"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lstStyle>
            <a:lvl1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lnSpc>
                <a:spcPct val="100000"/>
              </a:lnSpc>
              <a:spcBef>
                <a:spcPct val="0"/>
              </a:spcBef>
            </a:pPr>
            <a:r>
              <a:rPr lang="fr-FR" altLang="fr-FR" sz="3500" dirty="0"/>
              <a:t>Dan </a:t>
            </a:r>
            <a:r>
              <a:rPr lang="fr-FR" altLang="fr-FR" sz="3500" dirty="0" err="1"/>
              <a:t>Serb</a:t>
            </a:r>
            <a:r>
              <a:rPr lang="fr-FR" altLang="fr-FR" sz="3500" dirty="0"/>
              <a:t>,</a:t>
            </a:r>
            <a:r>
              <a:rPr lang="fr-FR" altLang="fr-FR" sz="3600" dirty="0"/>
              <a:t> </a:t>
            </a:r>
            <a:r>
              <a:rPr lang="fr-FR" altLang="fr-FR" sz="3000" dirty="0" err="1">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DMin</a:t>
            </a:r>
            <a:r>
              <a:rPr lang="fr-FR" altLang="fr-FR" sz="3000" dirty="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PhD(c)</a:t>
            </a:r>
          </a:p>
          <a:p>
            <a:pPr eaLnBrk="1">
              <a:lnSpc>
                <a:spcPct val="100000"/>
              </a:lnSpc>
              <a:spcBef>
                <a:spcPct val="0"/>
              </a:spcBef>
            </a:pPr>
            <a:r>
              <a:rPr lang="fr-FR" altLang="fr-FR" sz="3000" dirty="0"/>
              <a:t>15 </a:t>
            </a:r>
            <a:r>
              <a:rPr lang="fr-FR" altLang="fr-FR" sz="3000" dirty="0" err="1"/>
              <a:t>October</a:t>
            </a:r>
            <a:r>
              <a:rPr lang="fr-FR" altLang="fr-FR" sz="3000" dirty="0"/>
              <a:t> 2023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we live in a desensitising world where…">
            <a:extLst>
              <a:ext uri="{FF2B5EF4-FFF2-40B4-BE49-F238E27FC236}">
                <a16:creationId xmlns:a16="http://schemas.microsoft.com/office/drawing/2014/main" id="{2D2DCC69-8854-A39B-1550-5CF1CA83D510}"/>
              </a:ext>
            </a:extLst>
          </p:cNvPr>
          <p:cNvSpPr txBox="1">
            <a:spLocks noGrp="1" noChangeArrowheads="1"/>
          </p:cNvSpPr>
          <p:nvPr>
            <p:ph type="title"/>
          </p:nvPr>
        </p:nvSpPr>
        <p:spPr bwMode="auto">
          <a:xfrm>
            <a:off x="1066800" y="469900"/>
            <a:ext cx="10972800" cy="1968500"/>
          </a:xfrm>
        </p:spPr>
        <p:txBody>
          <a:bodyPr vert="horz" wrap="square" numCol="1" anchorCtr="0" compatLnSpc="1">
            <a:prstTxWarp prst="textNoShape">
              <a:avLst/>
            </a:prstTxWarp>
          </a:bodyPr>
          <a:lstStyle/>
          <a:p>
            <a:pPr defTabSz="457200" eaLnBrk="1" hangingPunct="1"/>
            <a:r>
              <a:rPr lang="fr-FR" altLang="fr-FR" sz="5000" dirty="0">
                <a:solidFill>
                  <a:srgbClr val="9411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rPr>
              <a:t>Nous vivons dans un monde </a:t>
            </a:r>
            <a:r>
              <a:rPr lang="fr-FR" altLang="fr-FR" sz="5000" b="1" i="1" dirty="0">
                <a:solidFill>
                  <a:srgbClr val="9411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rPr>
              <a:t>désensibilisé</a:t>
            </a:r>
            <a:r>
              <a:rPr lang="fr-FR" altLang="fr-FR" sz="5000" dirty="0">
                <a:solidFill>
                  <a:srgbClr val="9411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rPr>
              <a:t> où...</a:t>
            </a:r>
          </a:p>
        </p:txBody>
      </p:sp>
      <p:sp>
        <p:nvSpPr>
          <p:cNvPr id="8195" name="normal is redefined…">
            <a:extLst>
              <a:ext uri="{FF2B5EF4-FFF2-40B4-BE49-F238E27FC236}">
                <a16:creationId xmlns:a16="http://schemas.microsoft.com/office/drawing/2014/main" id="{CFDD4FE6-9A9C-A393-33D9-0108EDF908F1}"/>
              </a:ext>
            </a:extLst>
          </p:cNvPr>
          <p:cNvSpPr txBox="1">
            <a:spLocks noGrp="1" noChangeArrowheads="1"/>
          </p:cNvSpPr>
          <p:nvPr>
            <p:ph type="body" sz="half" idx="1"/>
          </p:nvPr>
        </p:nvSpPr>
        <p:spPr>
          <a:xfrm>
            <a:off x="974725" y="3136900"/>
            <a:ext cx="10850563" cy="9372600"/>
          </a:xfrm>
        </p:spPr>
        <p:txBody>
          <a:bodyPr/>
          <a:lstStyle/>
          <a:p>
            <a:pPr marL="0" indent="0" defTabSz="457200" eaLnBrk="1" hangingPunct="1">
              <a:spcBef>
                <a:spcPct val="0"/>
              </a:spcBef>
              <a:buSzTx/>
              <a:buFontTx/>
              <a:buNone/>
            </a:pPr>
            <a:r>
              <a:rPr lang="fr-FR" altLang="fr-FR" sz="4500" dirty="0">
                <a:solidFill>
                  <a:srgbClr val="000000"/>
                </a:solidFill>
              </a:rPr>
              <a:t>la </a:t>
            </a:r>
            <a:r>
              <a:rPr lang="fr-FR" altLang="fr-FR" sz="4500" b="1" dirty="0">
                <a:solidFill>
                  <a:srgbClr val="000000"/>
                </a:solidFill>
              </a:rPr>
              <a:t>normalité </a:t>
            </a:r>
            <a:r>
              <a:rPr lang="fr-FR" altLang="fr-FR" sz="4500" dirty="0">
                <a:solidFill>
                  <a:srgbClr val="000000"/>
                </a:solidFill>
              </a:rPr>
              <a:t>est redéfinie</a:t>
            </a:r>
          </a:p>
          <a:p>
            <a:pPr marL="0" indent="0" defTabSz="457200" eaLnBrk="1" hangingPunct="1">
              <a:spcBef>
                <a:spcPct val="0"/>
              </a:spcBef>
              <a:buSzTx/>
              <a:buFontTx/>
              <a:buNone/>
            </a:pPr>
            <a:endParaRPr lang="fr-FR" altLang="fr-FR" sz="4500" dirty="0">
              <a:solidFill>
                <a:srgbClr val="000000"/>
              </a:solidFill>
            </a:endParaRPr>
          </a:p>
          <a:p>
            <a:pPr marL="0" indent="0" defTabSz="457200" eaLnBrk="1" hangingPunct="1">
              <a:spcBef>
                <a:spcPct val="0"/>
              </a:spcBef>
              <a:buSzTx/>
              <a:buFontTx/>
              <a:buNone/>
            </a:pPr>
            <a:r>
              <a:rPr lang="fr-FR" altLang="fr-FR" sz="4500" dirty="0">
                <a:solidFill>
                  <a:srgbClr val="000000"/>
                </a:solidFill>
              </a:rPr>
              <a:t>les frontières de la </a:t>
            </a:r>
            <a:r>
              <a:rPr lang="fr-FR" altLang="fr-FR" sz="4500" b="1" dirty="0">
                <a:solidFill>
                  <a:srgbClr val="000000"/>
                </a:solidFill>
              </a:rPr>
              <a:t>vérité</a:t>
            </a:r>
            <a:r>
              <a:rPr lang="fr-FR" altLang="fr-FR" sz="4500" dirty="0">
                <a:solidFill>
                  <a:srgbClr val="000000"/>
                </a:solidFill>
              </a:rPr>
              <a:t> se heurtent aux frontières de </a:t>
            </a:r>
            <a:r>
              <a:rPr lang="fr-FR" altLang="fr-FR" sz="4500" b="1" dirty="0">
                <a:solidFill>
                  <a:srgbClr val="000000"/>
                </a:solidFill>
              </a:rPr>
              <a:t>l'identité</a:t>
            </a:r>
          </a:p>
          <a:p>
            <a:pPr marL="0" indent="0" defTabSz="457200" eaLnBrk="1" hangingPunct="1">
              <a:spcBef>
                <a:spcPct val="0"/>
              </a:spcBef>
              <a:buSzTx/>
              <a:buFontTx/>
              <a:buNone/>
            </a:pPr>
            <a:endParaRPr lang="fr-FR" altLang="fr-FR" sz="4500" dirty="0">
              <a:solidFill>
                <a:srgbClr val="000000"/>
              </a:solidFill>
            </a:endParaRPr>
          </a:p>
          <a:p>
            <a:pPr marL="0" indent="0" defTabSz="457200" eaLnBrk="1" hangingPunct="1">
              <a:spcBef>
                <a:spcPct val="0"/>
              </a:spcBef>
              <a:buSzTx/>
              <a:buFontTx/>
              <a:buNone/>
            </a:pPr>
            <a:r>
              <a:rPr lang="fr-FR" altLang="fr-FR" sz="4500" dirty="0">
                <a:solidFill>
                  <a:srgbClr val="000000"/>
                </a:solidFill>
              </a:rPr>
              <a:t>l'</a:t>
            </a:r>
            <a:r>
              <a:rPr lang="fr-FR" altLang="fr-FR" sz="4500" b="1" dirty="0">
                <a:solidFill>
                  <a:srgbClr val="000000"/>
                </a:solidFill>
              </a:rPr>
              <a:t>éthique situationnelle </a:t>
            </a:r>
            <a:r>
              <a:rPr lang="fr-FR" altLang="fr-FR" sz="4500" dirty="0">
                <a:solidFill>
                  <a:srgbClr val="000000"/>
                </a:solidFill>
              </a:rPr>
              <a:t>aggrave le </a:t>
            </a:r>
            <a:r>
              <a:rPr lang="fr-FR" altLang="fr-FR" sz="4500" b="1" dirty="0">
                <a:solidFill>
                  <a:srgbClr val="000000"/>
                </a:solidFill>
              </a:rPr>
              <a:t>dilemme du placement moral arbitraire</a:t>
            </a:r>
          </a:p>
          <a:p>
            <a:pPr marL="0" indent="0" defTabSz="457200" eaLnBrk="1" hangingPunct="1">
              <a:spcBef>
                <a:spcPct val="0"/>
              </a:spcBef>
              <a:buSzTx/>
              <a:buFontTx/>
              <a:buNone/>
            </a:pPr>
            <a:r>
              <a:rPr lang="fr-FR" altLang="fr-FR" sz="4500" dirty="0">
                <a:solidFill>
                  <a:srgbClr val="000000"/>
                </a:solidFill>
              </a:rPr>
              <a:t>  </a:t>
            </a:r>
          </a:p>
          <a:p>
            <a:pPr marL="0" indent="0" defTabSz="457200" eaLnBrk="1" hangingPunct="1">
              <a:spcBef>
                <a:spcPct val="0"/>
              </a:spcBef>
              <a:buSzTx/>
              <a:buFontTx/>
              <a:buNone/>
            </a:pPr>
            <a:r>
              <a:rPr lang="fr-FR" altLang="fr-FR" sz="4500" dirty="0">
                <a:solidFill>
                  <a:srgbClr val="000000"/>
                </a:solidFill>
              </a:rPr>
              <a:t>le </a:t>
            </a:r>
            <a:r>
              <a:rPr lang="fr-FR" altLang="fr-FR" sz="4500" b="1" dirty="0">
                <a:solidFill>
                  <a:srgbClr val="000000"/>
                </a:solidFill>
              </a:rPr>
              <a:t>doute</a:t>
            </a:r>
            <a:r>
              <a:rPr lang="fr-FR" altLang="fr-FR" sz="4500" dirty="0">
                <a:solidFill>
                  <a:srgbClr val="000000"/>
                </a:solidFill>
              </a:rPr>
              <a:t> est nécessaire</a:t>
            </a:r>
          </a:p>
          <a:p>
            <a:pPr marL="0" indent="0" defTabSz="457200" eaLnBrk="1" hangingPunct="1">
              <a:spcBef>
                <a:spcPct val="0"/>
              </a:spcBef>
              <a:buSzTx/>
              <a:buFontTx/>
              <a:buNone/>
            </a:pPr>
            <a:endParaRPr lang="fr-FR" altLang="fr-FR" sz="4500" dirty="0">
              <a:solidFill>
                <a:srgbClr val="000000"/>
              </a:solidFill>
            </a:endParaRPr>
          </a:p>
          <a:p>
            <a:pPr marL="0" indent="0" defTabSz="457200" eaLnBrk="1" hangingPunct="1">
              <a:spcBef>
                <a:spcPct val="0"/>
              </a:spcBef>
              <a:buSzTx/>
              <a:buFontTx/>
              <a:buNone/>
            </a:pPr>
            <a:r>
              <a:rPr lang="fr-FR" altLang="fr-FR" sz="4500" dirty="0">
                <a:solidFill>
                  <a:srgbClr val="000000"/>
                </a:solidFill>
              </a:rPr>
              <a:t>le </a:t>
            </a:r>
            <a:r>
              <a:rPr lang="fr-FR" altLang="fr-FR" sz="4500" b="1" dirty="0">
                <a:solidFill>
                  <a:srgbClr val="000000"/>
                </a:solidFill>
              </a:rPr>
              <a:t>pluralisme</a:t>
            </a:r>
            <a:r>
              <a:rPr lang="fr-FR" altLang="fr-FR" sz="4500" dirty="0">
                <a:solidFill>
                  <a:srgbClr val="000000"/>
                </a:solidFill>
              </a:rPr>
              <a:t> - de nouvelles opportunités pour la foi</a:t>
            </a:r>
          </a:p>
          <a:p>
            <a:pPr marL="0" indent="0" defTabSz="457200" eaLnBrk="1" hangingPunct="1">
              <a:spcBef>
                <a:spcPct val="0"/>
              </a:spcBef>
              <a:buSzTx/>
              <a:buFontTx/>
              <a:buNone/>
            </a:pPr>
            <a:r>
              <a:rPr lang="fr-FR" altLang="fr-FR" sz="4500" dirty="0">
                <a:solidFill>
                  <a:srgbClr val="000000"/>
                </a:solidFill>
              </a:rPr>
              <a:t>(la religion n'est pas le récit dominant)...</a:t>
            </a:r>
            <a:endParaRPr lang="fr-FR" altLang="fr-FR" sz="4000" dirty="0">
              <a:solidFill>
                <a:srgbClr val="000000"/>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pic>
        <p:nvPicPr>
          <p:cNvPr id="8196" name="Image" descr="Image">
            <a:extLst>
              <a:ext uri="{FF2B5EF4-FFF2-40B4-BE49-F238E27FC236}">
                <a16:creationId xmlns:a16="http://schemas.microsoft.com/office/drawing/2014/main" id="{FC0C144D-0845-C32C-9FFA-2029B86AF0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2625" y="3384550"/>
            <a:ext cx="12350750" cy="69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 descr="Image">
            <a:extLst>
              <a:ext uri="{FF2B5EF4-FFF2-40B4-BE49-F238E27FC236}">
                <a16:creationId xmlns:a16="http://schemas.microsoft.com/office/drawing/2014/main" id="{EBBF8C84-F139-E55E-3ADB-5933EE159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1988" y="1520825"/>
            <a:ext cx="8105775" cy="1067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94" name="The Judeo-Christian tradition is steeped in images…">
            <a:extLst>
              <a:ext uri="{FF2B5EF4-FFF2-40B4-BE49-F238E27FC236}">
                <a16:creationId xmlns:a16="http://schemas.microsoft.com/office/drawing/2014/main" id="{D19192D1-B33B-D2E0-BFE4-5E6B6665A25B}"/>
              </a:ext>
            </a:extLst>
          </p:cNvPr>
          <p:cNvSpPr txBox="1"/>
          <p:nvPr/>
        </p:nvSpPr>
        <p:spPr>
          <a:xfrm>
            <a:off x="920749" y="3495669"/>
            <a:ext cx="13341521" cy="7042954"/>
          </a:xfrm>
          <a:prstGeom prst="rect">
            <a:avLst/>
          </a:prstGeom>
          <a:ln w="12700">
            <a:miter lim="400000"/>
          </a:ln>
        </p:spPr>
        <p:txBody>
          <a:bodyPr wrap="square" lIns="50800" tIns="50800" rIns="50800" bIns="50800" anchor="ctr">
            <a:spAutoFit/>
          </a:bodyPr>
          <a:lstStyle/>
          <a:p>
            <a:pPr algn="just" defTabSz="457200" eaLnBrk="1" fontAlgn="auto">
              <a:spcBef>
                <a:spcPts val="0"/>
              </a:spcBef>
              <a:spcAft>
                <a:spcPts val="0"/>
              </a:spcAft>
              <a:defRPr sz="4500"/>
            </a:pPr>
            <a:r>
              <a:rPr lang="fr-FR" sz="4500" kern="0" dirty="0">
                <a:latin typeface="+mn-lt"/>
                <a:ea typeface="+mn-ea"/>
                <a:cs typeface="+mn-cs"/>
                <a:sym typeface="Helvetica Neue"/>
              </a:rPr>
              <a:t>La tradition judéo-chrétienne est imprégnée d'images de </a:t>
            </a:r>
            <a:r>
              <a:rPr lang="fr-FR" sz="4500" b="1" kern="0" dirty="0">
                <a:latin typeface="+mn-lt"/>
                <a:ea typeface="+mn-ea"/>
                <a:cs typeface="+mn-cs"/>
                <a:sym typeface="Helvetica Neue"/>
              </a:rPr>
              <a:t>migration</a:t>
            </a:r>
            <a:r>
              <a:rPr lang="fr-FR" sz="4500" kern="0" dirty="0">
                <a:latin typeface="+mn-lt"/>
                <a:ea typeface="+mn-ea"/>
                <a:cs typeface="+mn-cs"/>
                <a:sym typeface="Helvetica Neue"/>
              </a:rPr>
              <a:t>, depuis la migration d'Adam et Eve hors du jardin d'Eden (</a:t>
            </a:r>
            <a:r>
              <a:rPr lang="fr-FR" sz="4500" kern="0" dirty="0" err="1">
                <a:latin typeface="+mn-lt"/>
                <a:ea typeface="+mn-ea"/>
                <a:cs typeface="+mn-cs"/>
                <a:sym typeface="Helvetica Neue"/>
              </a:rPr>
              <a:t>Gn</a:t>
            </a:r>
            <a:r>
              <a:rPr lang="fr-FR" sz="4500" kern="0" dirty="0">
                <a:latin typeface="+mn-lt"/>
                <a:ea typeface="+mn-ea"/>
                <a:cs typeface="+mn-cs"/>
                <a:sym typeface="Helvetica Neue"/>
              </a:rPr>
              <a:t> 3,23-24), jusqu'à la vision de la nouvelle Jérusalem dans les dernières pages du Nouveau Testament (Apocalypse 21,1-4).</a:t>
            </a:r>
          </a:p>
          <a:p>
            <a:pPr algn="just" defTabSz="457200" eaLnBrk="1" fontAlgn="auto">
              <a:spcBef>
                <a:spcPts val="0"/>
              </a:spcBef>
              <a:spcAft>
                <a:spcPts val="0"/>
              </a:spcAft>
              <a:defRPr sz="4500"/>
            </a:pPr>
            <a:r>
              <a:rPr sz="4500" kern="0" dirty="0">
                <a:latin typeface="+mn-lt"/>
                <a:ea typeface="+mn-ea"/>
                <a:cs typeface="+mn-cs"/>
                <a:sym typeface="Helvetica Neue"/>
              </a:rPr>
              <a:t>                                                     </a:t>
            </a:r>
            <a:r>
              <a:rPr sz="4000" kern="0" dirty="0">
                <a:latin typeface="Helvetica Neue Light"/>
                <a:ea typeface="Helvetica Neue Light"/>
                <a:cs typeface="Helvetica Neue Light"/>
                <a:sym typeface="Helvetica Neue Light"/>
              </a:rPr>
              <a:t>DANIEL G GROODY</a:t>
            </a:r>
            <a:r>
              <a:rPr sz="4500" kern="0" dirty="0">
                <a:latin typeface="+mn-lt"/>
                <a:ea typeface="+mn-ea"/>
                <a:cs typeface="+mn-cs"/>
                <a:sym typeface="Helvetica Neue"/>
              </a:rPr>
              <a:t> </a:t>
            </a:r>
          </a:p>
          <a:p>
            <a:pPr defTabSz="457200" eaLnBrk="1" fontAlgn="auto">
              <a:spcBef>
                <a:spcPts val="0"/>
              </a:spcBef>
              <a:spcAft>
                <a:spcPts val="0"/>
              </a:spcAft>
              <a:defRPr sz="4500"/>
            </a:pPr>
            <a:endParaRPr sz="4500" kern="0" dirty="0">
              <a:latin typeface="+mn-lt"/>
              <a:ea typeface="+mn-ea"/>
              <a:cs typeface="+mn-cs"/>
              <a:sym typeface="Helvetica Neue"/>
            </a:endParaRPr>
          </a:p>
          <a:p>
            <a:pPr defTabSz="457200" eaLnBrk="1" fontAlgn="auto">
              <a:spcBef>
                <a:spcPts val="0"/>
              </a:spcBef>
              <a:spcAft>
                <a:spcPts val="0"/>
              </a:spcAft>
              <a:defRPr sz="4500"/>
            </a:pPr>
            <a:endParaRPr sz="4500" kern="0" dirty="0">
              <a:latin typeface="+mn-lt"/>
              <a:ea typeface="+mn-ea"/>
              <a:cs typeface="+mn-cs"/>
              <a:sym typeface="Helvetica Neue"/>
            </a:endParaRPr>
          </a:p>
          <a:p>
            <a:pPr defTabSz="457200" eaLnBrk="1" fontAlgn="auto">
              <a:spcBef>
                <a:spcPts val="0"/>
              </a:spcBef>
              <a:spcAft>
                <a:spcPts val="0"/>
              </a:spcAft>
              <a:defRPr sz="4500">
                <a:solidFill>
                  <a:schemeClr val="accent1">
                    <a:hueOff val="114395"/>
                    <a:lumOff val="-24975"/>
                  </a:schemeClr>
                </a:solidFill>
                <a:latin typeface="Helvetica Neue Light"/>
                <a:ea typeface="Helvetica Neue Light"/>
                <a:cs typeface="Helvetica Neue Light"/>
                <a:sym typeface="Helvetica Neue Light"/>
              </a:defRPr>
            </a:pPr>
            <a:r>
              <a:rPr lang="fr-FR" sz="4600" b="1" kern="0" dirty="0">
                <a:solidFill>
                  <a:schemeClr val="accent1">
                    <a:hueOff val="114395"/>
                    <a:lumOff val="-24975"/>
                  </a:schemeClr>
                </a:solidFill>
                <a:latin typeface="+mn-lt"/>
                <a:ea typeface="+mn-ea"/>
                <a:cs typeface="+mn-cs"/>
                <a:sym typeface="Helvetica Neue"/>
              </a:rPr>
              <a:t>Immigration / Multiculturalisme / Multiethnicité</a:t>
            </a:r>
            <a:endParaRPr sz="4500" b="1" kern="0" dirty="0">
              <a:solidFill>
                <a:schemeClr val="accent1">
                  <a:hueOff val="114395"/>
                  <a:lumOff val="-24975"/>
                </a:schemeClr>
              </a:solidFill>
              <a:latin typeface="+mn-lt"/>
              <a:ea typeface="+mn-ea"/>
              <a:cs typeface="+mn-cs"/>
              <a:sym typeface="Helvetica Neue"/>
            </a:endParaRPr>
          </a:p>
        </p:txBody>
      </p:sp>
      <p:sp>
        <p:nvSpPr>
          <p:cNvPr id="195" name="“">
            <a:extLst>
              <a:ext uri="{FF2B5EF4-FFF2-40B4-BE49-F238E27FC236}">
                <a16:creationId xmlns:a16="http://schemas.microsoft.com/office/drawing/2014/main" id="{938E49DA-D851-6120-899A-7597B9177FF4}"/>
              </a:ext>
            </a:extLst>
          </p:cNvPr>
          <p:cNvSpPr txBox="1">
            <a:spLocks noGrp="1"/>
          </p:cNvSpPr>
          <p:nvPr>
            <p:ph type="title" idx="4294967295"/>
          </p:nvPr>
        </p:nvSpPr>
        <p:spPr>
          <a:xfrm>
            <a:off x="920750" y="3071813"/>
            <a:ext cx="9525000" cy="1968500"/>
          </a:xfrm>
        </p:spPr>
        <p:txBody>
          <a:bodyPr anchor="b">
            <a:normAutofit fontScale="90000"/>
          </a:bodyPr>
          <a:lstStyle>
            <a:lvl1pPr defTabSz="330200">
              <a:lnSpc>
                <a:spcPct val="100000"/>
              </a:lnSpc>
              <a:defRPr sz="20000" b="0" spc="0">
                <a:solidFill>
                  <a:srgbClr val="5E5E5E"/>
                </a:solidFill>
              </a:defRPr>
            </a:lvl1pPr>
          </a:lstStyle>
          <a:p>
            <a:pPr eaLnBrk="1" fontAlgn="auto" hangingPunct="1">
              <a:spcBef>
                <a:spcPts val="0"/>
              </a:spcBef>
              <a:spcAft>
                <a:spcPts val="0"/>
              </a:spcAft>
              <a:defRPr/>
            </a:pPr>
            <a:br>
              <a:rPr lang="en-GB" dirty="0">
                <a:sym typeface="Helvetica Neue"/>
              </a:rPr>
            </a:br>
            <a:br>
              <a:rPr lang="en-GB" dirty="0">
                <a:sym typeface="Helvetica Neue"/>
              </a:rPr>
            </a:br>
            <a:br>
              <a:rPr lang="en-GB" dirty="0">
                <a:sym typeface="Helvetica Neue"/>
              </a:rPr>
            </a:br>
            <a:br>
              <a:rPr lang="en-GB" dirty="0">
                <a:sym typeface="Helvetica Neue"/>
              </a:rPr>
            </a:br>
            <a:br>
              <a:rPr lang="en-GB" dirty="0">
                <a:sym typeface="Helvetica Neue"/>
              </a:rPr>
            </a:br>
            <a:br>
              <a:rPr lang="en-GB" dirty="0">
                <a:sym typeface="Helvetica Neue"/>
              </a:rPr>
            </a:br>
            <a:br>
              <a:rPr lang="en-GB" dirty="0">
                <a:sym typeface="Helvetica Neue"/>
              </a:rPr>
            </a:br>
            <a:r>
              <a:rPr dirty="0">
                <a:sym typeface="Helvetica Neue"/>
              </a:rPr>
              <a:t>“</a:t>
            </a:r>
          </a:p>
        </p:txBody>
      </p:sp>
      <p:sp>
        <p:nvSpPr>
          <p:cNvPr id="2" name="TextBox 1">
            <a:extLst>
              <a:ext uri="{FF2B5EF4-FFF2-40B4-BE49-F238E27FC236}">
                <a16:creationId xmlns:a16="http://schemas.microsoft.com/office/drawing/2014/main" id="{775EA47D-4CBA-0819-C6BE-8A745081168D}"/>
              </a:ext>
            </a:extLst>
          </p:cNvPr>
          <p:cNvSpPr txBox="1"/>
          <p:nvPr/>
        </p:nvSpPr>
        <p:spPr>
          <a:xfrm>
            <a:off x="2697480" y="2711045"/>
            <a:ext cx="102657" cy="13444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p>
            <a:pPr defTabSz="2438338" eaLnBrk="1" fontAlgn="auto">
              <a:lnSpc>
                <a:spcPct val="90000"/>
              </a:lnSpc>
              <a:spcBef>
                <a:spcPts val="4500"/>
              </a:spcBef>
              <a:spcAft>
                <a:spcPts val="0"/>
              </a:spcAft>
              <a:defRPr/>
            </a:pPr>
            <a:endParaRPr lang="en-US" kern="0" dirty="0">
              <a:latin typeface="+mn-lt"/>
              <a:ea typeface="+mn-ea"/>
              <a:cs typeface="+mn-cs"/>
              <a:sym typeface="Helvetica Neue"/>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Image" descr="Image">
            <a:extLst>
              <a:ext uri="{FF2B5EF4-FFF2-40B4-BE49-F238E27FC236}">
                <a16:creationId xmlns:a16="http://schemas.microsoft.com/office/drawing/2014/main" id="{9E3FFB57-3D32-13F0-E77D-A2ABB3EC9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9363" y="-49213"/>
            <a:ext cx="16897350" cy="985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243" name="AI has hacked the operating system of human civilisation.…">
            <a:extLst>
              <a:ext uri="{FF2B5EF4-FFF2-40B4-BE49-F238E27FC236}">
                <a16:creationId xmlns:a16="http://schemas.microsoft.com/office/drawing/2014/main" id="{42DF2AFF-F658-2EDC-7968-D14D5C00240A}"/>
              </a:ext>
            </a:extLst>
          </p:cNvPr>
          <p:cNvSpPr txBox="1">
            <a:spLocks noChangeArrowheads="1"/>
          </p:cNvSpPr>
          <p:nvPr/>
        </p:nvSpPr>
        <p:spPr bwMode="auto">
          <a:xfrm>
            <a:off x="8351838" y="10096426"/>
            <a:ext cx="15392400" cy="264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p>
            <a:pPr eaLnBrk="1"/>
            <a:r>
              <a:rPr lang="fr-FR" altLang="fr-FR" sz="4500" dirty="0"/>
              <a:t>L'IA a piraté le système d'exploitation de la civilisation humaine.</a:t>
            </a:r>
            <a:endParaRPr lang="fr-FR" altLang="fr-FR" sz="4000" dirty="0"/>
          </a:p>
          <a:p>
            <a:pPr eaLnBrk="1"/>
            <a:endParaRPr lang="fr-FR" altLang="fr-FR" sz="4000" dirty="0"/>
          </a:p>
          <a:p>
            <a:pPr eaLnBrk="1"/>
            <a:r>
              <a:rPr lang="fr-FR" altLang="fr-FR" sz="3500" dirty="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                                                                                   YUVAL NOAH HARARI</a:t>
            </a:r>
          </a:p>
        </p:txBody>
      </p:sp>
      <p:sp>
        <p:nvSpPr>
          <p:cNvPr id="199" name="“">
            <a:extLst>
              <a:ext uri="{FF2B5EF4-FFF2-40B4-BE49-F238E27FC236}">
                <a16:creationId xmlns:a16="http://schemas.microsoft.com/office/drawing/2014/main" id="{9C637AFF-9415-FF33-4BE2-9B4C552F3CD0}"/>
              </a:ext>
            </a:extLst>
          </p:cNvPr>
          <p:cNvSpPr txBox="1">
            <a:spLocks noGrp="1"/>
          </p:cNvSpPr>
          <p:nvPr>
            <p:ph type="title" idx="4294967295"/>
          </p:nvPr>
        </p:nvSpPr>
        <p:spPr>
          <a:xfrm>
            <a:off x="7429500" y="9358313"/>
            <a:ext cx="9525000" cy="1968500"/>
          </a:xfrm>
        </p:spPr>
        <p:txBody>
          <a:bodyPr anchor="b">
            <a:normAutofit fontScale="90000"/>
          </a:bodyPr>
          <a:lstStyle>
            <a:lvl1pPr defTabSz="330200">
              <a:lnSpc>
                <a:spcPct val="100000"/>
              </a:lnSpc>
              <a:defRPr sz="20000" b="0" spc="0">
                <a:solidFill>
                  <a:srgbClr val="5E5E5E"/>
                </a:solidFill>
              </a:defRPr>
            </a:lvl1pPr>
          </a:lstStyle>
          <a:p>
            <a:pPr eaLnBrk="1" fontAlgn="auto" hangingPunct="1">
              <a:spcBef>
                <a:spcPts val="0"/>
              </a:spcBef>
              <a:spcAft>
                <a:spcPts val="0"/>
              </a:spcAft>
              <a:defRPr/>
            </a:pPr>
            <a:r>
              <a:rPr>
                <a:sym typeface="Helvetica Neue"/>
              </a:rPr>
              <a:t>“</a:t>
            </a:r>
          </a:p>
        </p:txBody>
      </p:sp>
      <p:pic>
        <p:nvPicPr>
          <p:cNvPr id="10245" name="Image" descr="Image">
            <a:extLst>
              <a:ext uri="{FF2B5EF4-FFF2-40B4-BE49-F238E27FC236}">
                <a16:creationId xmlns:a16="http://schemas.microsoft.com/office/drawing/2014/main" id="{038531FF-B73D-1F70-D383-FAD83685FF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0" y="-41275"/>
            <a:ext cx="1833563"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01" name="Image" descr="Image">
            <a:extLst>
              <a:ext uri="{FF2B5EF4-FFF2-40B4-BE49-F238E27FC236}">
                <a16:creationId xmlns:a16="http://schemas.microsoft.com/office/drawing/2014/main" id="{800F6E64-E387-D1F1-C3DB-D98AE0431A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5713" y="3975100"/>
            <a:ext cx="5100637" cy="7831138"/>
          </a:xfrm>
          <a:prstGeom prst="rect">
            <a:avLst/>
          </a:prstGeom>
          <a:noFill/>
          <a:ln>
            <a:noFill/>
          </a:ln>
          <a:effectLst>
            <a:outerShdw blurRad="254000" dist="127000" dir="5400000"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400000"/>
                <a:headEnd/>
                <a:tailEnd/>
              </a14:hiddenLine>
            </a:ext>
          </a:extLst>
        </p:spPr>
      </p:pic>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age" descr="Image">
            <a:extLst>
              <a:ext uri="{FF2B5EF4-FFF2-40B4-BE49-F238E27FC236}">
                <a16:creationId xmlns:a16="http://schemas.microsoft.com/office/drawing/2014/main" id="{6B103476-34B9-A18D-5440-AA3B1587F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0"/>
            <a:ext cx="24345900" cy="137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age" descr="Image">
            <a:extLst>
              <a:ext uri="{FF2B5EF4-FFF2-40B4-BE49-F238E27FC236}">
                <a16:creationId xmlns:a16="http://schemas.microsoft.com/office/drawing/2014/main" id="{A56AD126-5C9E-9D4F-2674-14E8FB7FCA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7688"/>
            <a:ext cx="2438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1" name="Image" descr="Image">
            <a:extLst>
              <a:ext uri="{FF2B5EF4-FFF2-40B4-BE49-F238E27FC236}">
                <a16:creationId xmlns:a16="http://schemas.microsoft.com/office/drawing/2014/main" id="{5A46F566-2B18-58CB-3CD2-266C018EB6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3" y="1404938"/>
            <a:ext cx="77104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2" name="Image" descr="Image">
            <a:extLst>
              <a:ext uri="{FF2B5EF4-FFF2-40B4-BE49-F238E27FC236}">
                <a16:creationId xmlns:a16="http://schemas.microsoft.com/office/drawing/2014/main" id="{E1EE1EDB-1DA3-0DF5-F647-F6DB90C90E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2800" y="1436688"/>
            <a:ext cx="7620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3" name="Image" descr="Image">
            <a:extLst>
              <a:ext uri="{FF2B5EF4-FFF2-40B4-BE49-F238E27FC236}">
                <a16:creationId xmlns:a16="http://schemas.microsoft.com/office/drawing/2014/main" id="{3BE82783-A4E9-D5E5-1A12-A6608157BD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52850" y="1468438"/>
            <a:ext cx="752475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4" name="Image" descr="Image">
            <a:extLst>
              <a:ext uri="{FF2B5EF4-FFF2-40B4-BE49-F238E27FC236}">
                <a16:creationId xmlns:a16="http://schemas.microsoft.com/office/drawing/2014/main" id="{4AECDE50-27B7-55FE-D679-80272C563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434388"/>
            <a:ext cx="2438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5" name="Image" descr="Image">
            <a:extLst>
              <a:ext uri="{FF2B5EF4-FFF2-40B4-BE49-F238E27FC236}">
                <a16:creationId xmlns:a16="http://schemas.microsoft.com/office/drawing/2014/main" id="{6861B649-77E1-DE20-038F-0E47CC3E06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063" y="9329738"/>
            <a:ext cx="7607300"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6" name="Image" descr="Image">
            <a:extLst>
              <a:ext uri="{FF2B5EF4-FFF2-40B4-BE49-F238E27FC236}">
                <a16:creationId xmlns:a16="http://schemas.microsoft.com/office/drawing/2014/main" id="{A69D2BAE-351E-51F5-A843-51BECB422C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0425" y="9378950"/>
            <a:ext cx="752475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2297" name="social justice…">
            <a:extLst>
              <a:ext uri="{FF2B5EF4-FFF2-40B4-BE49-F238E27FC236}">
                <a16:creationId xmlns:a16="http://schemas.microsoft.com/office/drawing/2014/main" id="{05C624C7-E37F-102D-0B66-D9C1DB620301}"/>
              </a:ext>
            </a:extLst>
          </p:cNvPr>
          <p:cNvSpPr txBox="1">
            <a:spLocks noChangeArrowheads="1"/>
          </p:cNvSpPr>
          <p:nvPr/>
        </p:nvSpPr>
        <p:spPr bwMode="auto">
          <a:xfrm>
            <a:off x="17129125" y="9933533"/>
            <a:ext cx="6581930" cy="333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lnSpc>
                <a:spcPct val="90000"/>
              </a:lnSpc>
              <a:spcBef>
                <a:spcPts val="4500"/>
              </a:spcBef>
            </a:pPr>
            <a:r>
              <a:rPr lang="fr-FR" altLang="fr-FR" sz="5000" b="1" dirty="0"/>
              <a:t>justice sociale</a:t>
            </a:r>
          </a:p>
          <a:p>
            <a:pPr eaLnBrk="1">
              <a:lnSpc>
                <a:spcPct val="90000"/>
              </a:lnSpc>
              <a:spcBef>
                <a:spcPts val="4500"/>
              </a:spcBef>
            </a:pPr>
            <a:r>
              <a:rPr lang="fr-FR" altLang="fr-FR" sz="5000" b="1" dirty="0"/>
              <a:t>          action civique</a:t>
            </a:r>
          </a:p>
          <a:p>
            <a:pPr eaLnBrk="1">
              <a:lnSpc>
                <a:spcPct val="90000"/>
              </a:lnSpc>
              <a:spcBef>
                <a:spcPts val="4500"/>
              </a:spcBef>
            </a:pPr>
            <a:r>
              <a:rPr lang="fr-FR" altLang="fr-FR" sz="5000" b="1" dirty="0"/>
              <a:t>                    activisme</a:t>
            </a:r>
          </a:p>
        </p:txBody>
      </p:sp>
      <p:sp>
        <p:nvSpPr>
          <p:cNvPr id="12298" name="to Millennials and GenZs the Other is part of us and not ‘them’">
            <a:extLst>
              <a:ext uri="{FF2B5EF4-FFF2-40B4-BE49-F238E27FC236}">
                <a16:creationId xmlns:a16="http://schemas.microsoft.com/office/drawing/2014/main" id="{43E22B6A-9268-AFDA-1C1C-EE943E48CE8F}"/>
              </a:ext>
            </a:extLst>
          </p:cNvPr>
          <p:cNvSpPr txBox="1">
            <a:spLocks noChangeArrowheads="1"/>
          </p:cNvSpPr>
          <p:nvPr/>
        </p:nvSpPr>
        <p:spPr bwMode="auto">
          <a:xfrm>
            <a:off x="6467475" y="7626368"/>
            <a:ext cx="14845667" cy="58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lnSpc>
                <a:spcPct val="90000"/>
              </a:lnSpc>
              <a:spcBef>
                <a:spcPts val="4500"/>
              </a:spcBef>
            </a:pPr>
            <a:r>
              <a:rPr lang="fr-FR" altLang="fr-FR" sz="3500" dirty="0">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Pour les </a:t>
            </a:r>
            <a:r>
              <a:rPr lang="fr-FR" altLang="fr-FR" sz="3500" dirty="0" err="1">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Millennials</a:t>
            </a:r>
            <a:r>
              <a:rPr lang="fr-FR" altLang="fr-FR" sz="3500" dirty="0">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 et les </a:t>
            </a:r>
            <a:r>
              <a:rPr lang="fr-FR" altLang="fr-FR" sz="3500" dirty="0" err="1">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GenZ</a:t>
            </a:r>
            <a:r>
              <a:rPr lang="fr-FR" altLang="fr-FR" sz="3500" dirty="0">
                <a:latin typeface="Helvetica Neue Thin" panose="020B0403020202020204" pitchFamily="34" charset="0"/>
                <a:ea typeface="Helvetica Neue Thin" panose="020B0403020202020204" pitchFamily="34" charset="0"/>
                <a:cs typeface="Helvetica Neue Thin" panose="020B0403020202020204" pitchFamily="34" charset="0"/>
                <a:sym typeface="Helvetica Neue Thin" panose="020B0403020202020204" pitchFamily="34" charset="0"/>
              </a:rPr>
              <a:t>, l'Autre fait partie de nous et n'est pas "eux".</a:t>
            </a: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dentity / belonging / ownership">
            <a:extLst>
              <a:ext uri="{FF2B5EF4-FFF2-40B4-BE49-F238E27FC236}">
                <a16:creationId xmlns:a16="http://schemas.microsoft.com/office/drawing/2014/main" id="{AB29BA9F-799A-E4AC-B3B0-53382E1AE677}"/>
              </a:ext>
            </a:extLst>
          </p:cNvPr>
          <p:cNvSpPr txBox="1">
            <a:spLocks noChangeArrowheads="1"/>
          </p:cNvSpPr>
          <p:nvPr/>
        </p:nvSpPr>
        <p:spPr bwMode="auto">
          <a:xfrm>
            <a:off x="7339013" y="11779374"/>
            <a:ext cx="11275523" cy="79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lnSpc>
                <a:spcPct val="90000"/>
              </a:lnSpc>
              <a:spcBef>
                <a:spcPts val="4500"/>
              </a:spcBef>
            </a:pPr>
            <a:r>
              <a:rPr lang="fr-FR" altLang="fr-FR" sz="5000" b="1" dirty="0">
                <a:solidFill>
                  <a:srgbClr val="892213"/>
                </a:solidFill>
              </a:rPr>
              <a:t>identité / appartenance / possession</a:t>
            </a:r>
          </a:p>
        </p:txBody>
      </p:sp>
      <p:pic>
        <p:nvPicPr>
          <p:cNvPr id="13315" name="Image" descr="Image">
            <a:extLst>
              <a:ext uri="{FF2B5EF4-FFF2-40B4-BE49-F238E27FC236}">
                <a16:creationId xmlns:a16="http://schemas.microsoft.com/office/drawing/2014/main" id="{78E45894-1308-4453-EBC2-93F4E303D0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513" y="688975"/>
            <a:ext cx="19230975" cy="1081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3316" name="Image" descr="Image">
            <a:extLst>
              <a:ext uri="{FF2B5EF4-FFF2-40B4-BE49-F238E27FC236}">
                <a16:creationId xmlns:a16="http://schemas.microsoft.com/office/drawing/2014/main" id="{EE19774B-74EE-FF65-ABE5-DABBE4452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460375"/>
            <a:ext cx="3060700" cy="222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317" name="2020-2021">
            <a:extLst>
              <a:ext uri="{FF2B5EF4-FFF2-40B4-BE49-F238E27FC236}">
                <a16:creationId xmlns:a16="http://schemas.microsoft.com/office/drawing/2014/main" id="{3CBC9204-2474-5335-4CDA-710E9FC98B69}"/>
              </a:ext>
            </a:extLst>
          </p:cNvPr>
          <p:cNvSpPr txBox="1">
            <a:spLocks noChangeArrowheads="1"/>
          </p:cNvSpPr>
          <p:nvPr/>
        </p:nvSpPr>
        <p:spPr bwMode="auto">
          <a:xfrm>
            <a:off x="914400" y="1312863"/>
            <a:ext cx="19510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p>
            <a:pPr eaLnBrk="1">
              <a:lnSpc>
                <a:spcPct val="90000"/>
              </a:lnSpc>
              <a:spcBef>
                <a:spcPts val="4500"/>
              </a:spcBef>
            </a:pPr>
            <a:r>
              <a:rPr lang="fr-FR" altLang="fr-FR" sz="300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202</a:t>
            </a:r>
            <a:r>
              <a:rPr lang="en-GB" altLang="fr-FR" sz="300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0</a:t>
            </a:r>
            <a:r>
              <a:rPr lang="fr-FR" altLang="fr-FR" sz="300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-202</a:t>
            </a:r>
            <a:r>
              <a:rPr lang="en-GB" altLang="fr-FR" sz="300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1</a:t>
            </a:r>
            <a:endParaRPr lang="fr-FR" altLang="fr-FR" sz="300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Research findings (Dublin, 2021-2022)">
            <a:extLst>
              <a:ext uri="{FF2B5EF4-FFF2-40B4-BE49-F238E27FC236}">
                <a16:creationId xmlns:a16="http://schemas.microsoft.com/office/drawing/2014/main" id="{B3DECD45-D366-666B-5CC7-66C7957100F2}"/>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5500" b="0" spc="-110">
                <a:solidFill>
                  <a:srgbClr val="5E5E5E"/>
                </a:solidFill>
              </a:defRPr>
            </a:pPr>
            <a:r>
              <a:rPr lang="fr-FR" sz="5500" b="0" spc="-110" dirty="0">
                <a:sym typeface="Helvetica Neue"/>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18439" name="Line Line" descr="Line Line">
            <a:extLst>
              <a:ext uri="{FF2B5EF4-FFF2-40B4-BE49-F238E27FC236}">
                <a16:creationId xmlns:a16="http://schemas.microsoft.com/office/drawing/2014/main" id="{C3F93DD4-CC46-8E4D-9886-212CD2C034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HEME 1: Second-generation immigrant youth are in transition towards maturity; they are on a journey of self-discovery which overlaps with the journey of spiritual formation. This life-stage is marked by confusion, uncertainty, and vulnerability.">
            <a:extLst>
              <a:ext uri="{FF2B5EF4-FFF2-40B4-BE49-F238E27FC236}">
                <a16:creationId xmlns:a16="http://schemas.microsoft.com/office/drawing/2014/main" id="{E97AC52E-7413-1F57-2778-C48B9C1F77F4}"/>
              </a:ext>
            </a:extLst>
          </p:cNvPr>
          <p:cNvSpPr txBox="1"/>
          <p:nvPr/>
        </p:nvSpPr>
        <p:spPr>
          <a:xfrm>
            <a:off x="477838" y="3095625"/>
            <a:ext cx="22699662" cy="1941513"/>
          </a:xfrm>
          <a:prstGeom prst="rect">
            <a:avLst/>
          </a:prstGeom>
          <a:ln w="12700">
            <a:miter lim="400000"/>
          </a:ln>
        </p:spPr>
        <p:txBody>
          <a:bodyPr wrap="square" lIns="50800" tIns="50800" rIns="50800" bIns="50800" anchor="ctr">
            <a:spAutoFit/>
          </a:bodyPr>
          <a:lstStyle/>
          <a:p>
            <a:pPr marL="609600"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1</a:t>
            </a:r>
            <a:r>
              <a:rPr sz="4000" kern="0" dirty="0">
                <a:latin typeface="+mn-lt"/>
                <a:ea typeface="+mn-ea"/>
                <a:cs typeface="+mn-cs"/>
                <a:sym typeface="Helvetica Neue"/>
              </a:rPr>
              <a:t>: </a:t>
            </a:r>
            <a:r>
              <a:rPr lang="fr-FR" sz="4000" kern="0" dirty="0">
                <a:latin typeface="+mn-lt"/>
                <a:ea typeface="+mn-ea"/>
                <a:cs typeface="+mn-cs"/>
                <a:sym typeface="Helvetica Neue"/>
              </a:rPr>
              <a:t>Les jeunes immigrants de la deuxième génération sont en transition vers la maturité ; ils sont sur le chemin de la découverte de soi qui chevauche celui de la formation spirituelle. Cette étape de la vie est marquée par la </a:t>
            </a:r>
            <a:r>
              <a:rPr lang="fr-FR" sz="4000" b="1" kern="0" dirty="0">
                <a:latin typeface="+mn-lt"/>
                <a:ea typeface="+mn-ea"/>
                <a:cs typeface="+mn-cs"/>
                <a:sym typeface="Helvetica Neue"/>
              </a:rPr>
              <a:t>confusion</a:t>
            </a:r>
            <a:r>
              <a:rPr lang="fr-FR" sz="4000" kern="0" dirty="0">
                <a:latin typeface="+mn-lt"/>
                <a:ea typeface="+mn-ea"/>
                <a:cs typeface="+mn-cs"/>
                <a:sym typeface="Helvetica Neue"/>
              </a:rPr>
              <a:t>, l'</a:t>
            </a:r>
            <a:r>
              <a:rPr lang="fr-FR" sz="4000" b="1" kern="0" dirty="0">
                <a:latin typeface="+mn-lt"/>
                <a:ea typeface="+mn-ea"/>
                <a:cs typeface="+mn-cs"/>
                <a:sym typeface="Helvetica Neue"/>
              </a:rPr>
              <a:t>incertitude</a:t>
            </a:r>
            <a:r>
              <a:rPr lang="fr-FR" sz="4000" kern="0" dirty="0">
                <a:latin typeface="+mn-lt"/>
                <a:ea typeface="+mn-ea"/>
                <a:cs typeface="+mn-cs"/>
                <a:sym typeface="Helvetica Neue"/>
              </a:rPr>
              <a:t> et la </a:t>
            </a:r>
            <a:r>
              <a:rPr lang="fr-FR" sz="4000" b="1" kern="0" dirty="0">
                <a:latin typeface="+mn-lt"/>
                <a:ea typeface="+mn-ea"/>
                <a:cs typeface="+mn-cs"/>
                <a:sym typeface="Helvetica Neue"/>
              </a:rPr>
              <a:t>vulnérabilité.</a:t>
            </a:r>
            <a:endParaRPr sz="4000" b="1" kern="0" dirty="0">
              <a:latin typeface="+mn-lt"/>
              <a:ea typeface="+mn-ea"/>
              <a:cs typeface="+mn-cs"/>
              <a:sym typeface="Helvetica Neue"/>
            </a:endParaRPr>
          </a:p>
        </p:txBody>
      </p:sp>
      <p:sp>
        <p:nvSpPr>
          <p:cNvPr id="246" name="Research findings (Dublin, 2021-2022)">
            <a:extLst>
              <a:ext uri="{FF2B5EF4-FFF2-40B4-BE49-F238E27FC236}">
                <a16:creationId xmlns:a16="http://schemas.microsoft.com/office/drawing/2014/main" id="{B3DECD45-D366-666B-5CC7-66C7957100F2}"/>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5500" b="0" spc="-110">
                <a:solidFill>
                  <a:srgbClr val="5E5E5E"/>
                </a:solidFill>
              </a:defRPr>
            </a:pPr>
            <a:r>
              <a:rPr lang="fr-FR" sz="5500" b="0" spc="-110" dirty="0">
                <a:sym typeface="Helvetica Neue"/>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18439" name="Line Line" descr="Line Line">
            <a:extLst>
              <a:ext uri="{FF2B5EF4-FFF2-40B4-BE49-F238E27FC236}">
                <a16:creationId xmlns:a16="http://schemas.microsoft.com/office/drawing/2014/main" id="{C3F93DD4-CC46-8E4D-9886-212CD2C034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929441"/>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HEME 1: Second-generation immigrant youth are in transition towards maturity; they are on a journey of self-discovery which overlaps with the journey of spiritual formation. This life-stage is marked by confusion, uncertainty, and vulnerability.">
            <a:extLst>
              <a:ext uri="{FF2B5EF4-FFF2-40B4-BE49-F238E27FC236}">
                <a16:creationId xmlns:a16="http://schemas.microsoft.com/office/drawing/2014/main" id="{E97AC52E-7413-1F57-2778-C48B9C1F77F4}"/>
              </a:ext>
            </a:extLst>
          </p:cNvPr>
          <p:cNvSpPr txBox="1"/>
          <p:nvPr/>
        </p:nvSpPr>
        <p:spPr>
          <a:xfrm>
            <a:off x="477838" y="3095625"/>
            <a:ext cx="22699662" cy="1941513"/>
          </a:xfrm>
          <a:prstGeom prst="rect">
            <a:avLst/>
          </a:prstGeom>
          <a:ln w="12700">
            <a:miter lim="400000"/>
          </a:ln>
        </p:spPr>
        <p:txBody>
          <a:bodyPr wrap="square" lIns="50800" tIns="50800" rIns="50800" bIns="50800" anchor="ctr">
            <a:spAutoFit/>
          </a:bodyPr>
          <a:lstStyle/>
          <a:p>
            <a:pPr marL="609600"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1</a:t>
            </a:r>
            <a:r>
              <a:rPr sz="4000" kern="0" dirty="0">
                <a:latin typeface="+mn-lt"/>
                <a:ea typeface="+mn-ea"/>
                <a:cs typeface="+mn-cs"/>
                <a:sym typeface="Helvetica Neue"/>
              </a:rPr>
              <a:t>: </a:t>
            </a:r>
            <a:r>
              <a:rPr lang="fr-FR" sz="4000" kern="0" dirty="0">
                <a:latin typeface="+mn-lt"/>
                <a:ea typeface="+mn-ea"/>
                <a:cs typeface="+mn-cs"/>
                <a:sym typeface="Helvetica Neue"/>
              </a:rPr>
              <a:t>Les jeunes immigrants de la deuxième génération sont en transition vers la maturité ; ils sont sur le chemin de la découverte de soi qui chevauche celui de la formation spirituelle. Cette étape de la vie est marquée par la </a:t>
            </a:r>
            <a:r>
              <a:rPr lang="fr-FR" sz="4000" b="1" kern="0" dirty="0">
                <a:latin typeface="+mn-lt"/>
                <a:ea typeface="+mn-ea"/>
                <a:cs typeface="+mn-cs"/>
                <a:sym typeface="Helvetica Neue"/>
              </a:rPr>
              <a:t>confusion</a:t>
            </a:r>
            <a:r>
              <a:rPr lang="fr-FR" sz="4000" kern="0" dirty="0">
                <a:latin typeface="+mn-lt"/>
                <a:ea typeface="+mn-ea"/>
                <a:cs typeface="+mn-cs"/>
                <a:sym typeface="Helvetica Neue"/>
              </a:rPr>
              <a:t>, l'</a:t>
            </a:r>
            <a:r>
              <a:rPr lang="fr-FR" sz="4000" b="1" kern="0" dirty="0">
                <a:latin typeface="+mn-lt"/>
                <a:ea typeface="+mn-ea"/>
                <a:cs typeface="+mn-cs"/>
                <a:sym typeface="Helvetica Neue"/>
              </a:rPr>
              <a:t>incertitude</a:t>
            </a:r>
            <a:r>
              <a:rPr lang="fr-FR" sz="4000" kern="0" dirty="0">
                <a:latin typeface="+mn-lt"/>
                <a:ea typeface="+mn-ea"/>
                <a:cs typeface="+mn-cs"/>
                <a:sym typeface="Helvetica Neue"/>
              </a:rPr>
              <a:t> et la </a:t>
            </a:r>
            <a:r>
              <a:rPr lang="fr-FR" sz="4000" b="1" kern="0" dirty="0">
                <a:latin typeface="+mn-lt"/>
                <a:ea typeface="+mn-ea"/>
                <a:cs typeface="+mn-cs"/>
                <a:sym typeface="Helvetica Neue"/>
              </a:rPr>
              <a:t>vulnérabilité.</a:t>
            </a:r>
            <a:endParaRPr sz="4000" b="1" kern="0" dirty="0">
              <a:latin typeface="+mn-lt"/>
              <a:ea typeface="+mn-ea"/>
              <a:cs typeface="+mn-cs"/>
              <a:sym typeface="Helvetica Neue"/>
            </a:endParaRPr>
          </a:p>
        </p:txBody>
      </p:sp>
      <p:sp>
        <p:nvSpPr>
          <p:cNvPr id="243" name="THEME 2: Second-generation immigrant youth see a clear difference between spirituality and religiosity.">
            <a:extLst>
              <a:ext uri="{FF2B5EF4-FFF2-40B4-BE49-F238E27FC236}">
                <a16:creationId xmlns:a16="http://schemas.microsoft.com/office/drawing/2014/main" id="{F76A195A-6EA4-6BEF-25B2-B8125277DC09}"/>
              </a:ext>
            </a:extLst>
          </p:cNvPr>
          <p:cNvSpPr txBox="1"/>
          <p:nvPr/>
        </p:nvSpPr>
        <p:spPr>
          <a:xfrm>
            <a:off x="1087438" y="5562600"/>
            <a:ext cx="21971000" cy="1331913"/>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2</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voient une nette différence entre la </a:t>
            </a:r>
            <a:r>
              <a:rPr lang="fr-FR" sz="4000" b="1" kern="0" dirty="0">
                <a:latin typeface="+mn-lt"/>
                <a:ea typeface="+mn-ea"/>
                <a:cs typeface="+mn-cs"/>
                <a:sym typeface="Helvetica Neue"/>
              </a:rPr>
              <a:t>spiritualité</a:t>
            </a:r>
            <a:r>
              <a:rPr lang="fr-FR" sz="4000" kern="0" dirty="0">
                <a:latin typeface="+mn-lt"/>
                <a:ea typeface="+mn-ea"/>
                <a:cs typeface="+mn-cs"/>
                <a:sym typeface="Helvetica Neue"/>
              </a:rPr>
              <a:t> et la </a:t>
            </a:r>
            <a:r>
              <a:rPr lang="fr-FR" sz="4000" b="1" kern="0" dirty="0">
                <a:latin typeface="+mn-lt"/>
                <a:ea typeface="+mn-ea"/>
                <a:cs typeface="+mn-cs"/>
                <a:sym typeface="Helvetica Neue"/>
              </a:rPr>
              <a:t>religiosité</a:t>
            </a:r>
            <a:r>
              <a:rPr lang="fr-FR" sz="4000" kern="0" dirty="0">
                <a:latin typeface="+mn-lt"/>
                <a:ea typeface="+mn-ea"/>
                <a:cs typeface="+mn-cs"/>
                <a:sym typeface="Helvetica Neue"/>
              </a:rPr>
              <a:t>.</a:t>
            </a:r>
            <a:endParaRPr sz="4000" kern="0" dirty="0">
              <a:latin typeface="+mn-lt"/>
              <a:ea typeface="+mn-ea"/>
              <a:cs typeface="+mn-cs"/>
              <a:sym typeface="Helvetica Neue"/>
            </a:endParaRPr>
          </a:p>
        </p:txBody>
      </p:sp>
      <p:sp>
        <p:nvSpPr>
          <p:cNvPr id="246" name="Research findings (Dublin, 2021-2022)">
            <a:extLst>
              <a:ext uri="{FF2B5EF4-FFF2-40B4-BE49-F238E27FC236}">
                <a16:creationId xmlns:a16="http://schemas.microsoft.com/office/drawing/2014/main" id="{B3DECD45-D366-666B-5CC7-66C7957100F2}"/>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5500" b="0" spc="-110">
                <a:solidFill>
                  <a:srgbClr val="5E5E5E"/>
                </a:solidFill>
              </a:defRPr>
            </a:pPr>
            <a:r>
              <a:rPr lang="fr-FR" sz="5500" b="0" spc="-110" dirty="0">
                <a:sym typeface="Helvetica Neue"/>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18439" name="Line Line" descr="Line Line">
            <a:extLst>
              <a:ext uri="{FF2B5EF4-FFF2-40B4-BE49-F238E27FC236}">
                <a16:creationId xmlns:a16="http://schemas.microsoft.com/office/drawing/2014/main" id="{C3F93DD4-CC46-8E4D-9886-212CD2C034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089546"/>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HEME 1: Second-generation immigrant youth are in transition towards maturity; they are on a journey of self-discovery which overlaps with the journey of spiritual formation. This life-stage is marked by confusion, uncertainty, and vulnerability.">
            <a:extLst>
              <a:ext uri="{FF2B5EF4-FFF2-40B4-BE49-F238E27FC236}">
                <a16:creationId xmlns:a16="http://schemas.microsoft.com/office/drawing/2014/main" id="{E97AC52E-7413-1F57-2778-C48B9C1F77F4}"/>
              </a:ext>
            </a:extLst>
          </p:cNvPr>
          <p:cNvSpPr txBox="1"/>
          <p:nvPr/>
        </p:nvSpPr>
        <p:spPr>
          <a:xfrm>
            <a:off x="477838" y="3095625"/>
            <a:ext cx="22699662" cy="1941513"/>
          </a:xfrm>
          <a:prstGeom prst="rect">
            <a:avLst/>
          </a:prstGeom>
          <a:ln w="12700">
            <a:miter lim="400000"/>
          </a:ln>
        </p:spPr>
        <p:txBody>
          <a:bodyPr wrap="square" lIns="50800" tIns="50800" rIns="50800" bIns="50800" anchor="ctr">
            <a:spAutoFit/>
          </a:bodyPr>
          <a:lstStyle/>
          <a:p>
            <a:pPr marL="609600"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1</a:t>
            </a:r>
            <a:r>
              <a:rPr sz="4000" kern="0" dirty="0">
                <a:latin typeface="+mn-lt"/>
                <a:ea typeface="+mn-ea"/>
                <a:cs typeface="+mn-cs"/>
                <a:sym typeface="Helvetica Neue"/>
              </a:rPr>
              <a:t>: </a:t>
            </a:r>
            <a:r>
              <a:rPr lang="fr-FR" sz="4000" kern="0" dirty="0">
                <a:latin typeface="+mn-lt"/>
                <a:ea typeface="+mn-ea"/>
                <a:cs typeface="+mn-cs"/>
                <a:sym typeface="Helvetica Neue"/>
              </a:rPr>
              <a:t>Les jeunes immigrants de la deuxième génération sont en transition vers la maturité ; ils sont sur le chemin de la découverte de soi qui chevauche celui de la formation spirituelle. Cette étape de la vie est marquée par la </a:t>
            </a:r>
            <a:r>
              <a:rPr lang="fr-FR" sz="4000" b="1" kern="0" dirty="0">
                <a:latin typeface="+mn-lt"/>
                <a:ea typeface="+mn-ea"/>
                <a:cs typeface="+mn-cs"/>
                <a:sym typeface="Helvetica Neue"/>
              </a:rPr>
              <a:t>confusion</a:t>
            </a:r>
            <a:r>
              <a:rPr lang="fr-FR" sz="4000" kern="0" dirty="0">
                <a:latin typeface="+mn-lt"/>
                <a:ea typeface="+mn-ea"/>
                <a:cs typeface="+mn-cs"/>
                <a:sym typeface="Helvetica Neue"/>
              </a:rPr>
              <a:t>, l'</a:t>
            </a:r>
            <a:r>
              <a:rPr lang="fr-FR" sz="4000" b="1" kern="0" dirty="0">
                <a:latin typeface="+mn-lt"/>
                <a:ea typeface="+mn-ea"/>
                <a:cs typeface="+mn-cs"/>
                <a:sym typeface="Helvetica Neue"/>
              </a:rPr>
              <a:t>incertitude</a:t>
            </a:r>
            <a:r>
              <a:rPr lang="fr-FR" sz="4000" kern="0" dirty="0">
                <a:latin typeface="+mn-lt"/>
                <a:ea typeface="+mn-ea"/>
                <a:cs typeface="+mn-cs"/>
                <a:sym typeface="Helvetica Neue"/>
              </a:rPr>
              <a:t> et la </a:t>
            </a:r>
            <a:r>
              <a:rPr lang="fr-FR" sz="4000" b="1" kern="0" dirty="0">
                <a:latin typeface="+mn-lt"/>
                <a:ea typeface="+mn-ea"/>
                <a:cs typeface="+mn-cs"/>
                <a:sym typeface="Helvetica Neue"/>
              </a:rPr>
              <a:t>vulnérabilité.</a:t>
            </a:r>
            <a:endParaRPr sz="4000" b="1" kern="0" dirty="0">
              <a:latin typeface="+mn-lt"/>
              <a:ea typeface="+mn-ea"/>
              <a:cs typeface="+mn-cs"/>
              <a:sym typeface="Helvetica Neue"/>
            </a:endParaRPr>
          </a:p>
        </p:txBody>
      </p:sp>
      <p:sp>
        <p:nvSpPr>
          <p:cNvPr id="243" name="THEME 2: Second-generation immigrant youth see a clear difference between spirituality and religiosity.">
            <a:extLst>
              <a:ext uri="{FF2B5EF4-FFF2-40B4-BE49-F238E27FC236}">
                <a16:creationId xmlns:a16="http://schemas.microsoft.com/office/drawing/2014/main" id="{F76A195A-6EA4-6BEF-25B2-B8125277DC09}"/>
              </a:ext>
            </a:extLst>
          </p:cNvPr>
          <p:cNvSpPr txBox="1"/>
          <p:nvPr/>
        </p:nvSpPr>
        <p:spPr>
          <a:xfrm>
            <a:off x="1087438" y="5562600"/>
            <a:ext cx="21971000" cy="1331913"/>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2</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voient une nette différence entre la </a:t>
            </a:r>
            <a:r>
              <a:rPr lang="fr-FR" sz="4000" b="1" kern="0" dirty="0">
                <a:latin typeface="+mn-lt"/>
                <a:ea typeface="+mn-ea"/>
                <a:cs typeface="+mn-cs"/>
                <a:sym typeface="Helvetica Neue"/>
              </a:rPr>
              <a:t>spiritualité</a:t>
            </a:r>
            <a:r>
              <a:rPr lang="fr-FR" sz="4000" kern="0" dirty="0">
                <a:latin typeface="+mn-lt"/>
                <a:ea typeface="+mn-ea"/>
                <a:cs typeface="+mn-cs"/>
                <a:sym typeface="Helvetica Neue"/>
              </a:rPr>
              <a:t> et la </a:t>
            </a:r>
            <a:r>
              <a:rPr lang="fr-FR" sz="4000" b="1" kern="0" dirty="0">
                <a:latin typeface="+mn-lt"/>
                <a:ea typeface="+mn-ea"/>
                <a:cs typeface="+mn-cs"/>
                <a:sym typeface="Helvetica Neue"/>
              </a:rPr>
              <a:t>religiosité</a:t>
            </a:r>
            <a:r>
              <a:rPr lang="fr-FR" sz="4000" kern="0" dirty="0">
                <a:latin typeface="+mn-lt"/>
                <a:ea typeface="+mn-ea"/>
                <a:cs typeface="+mn-cs"/>
                <a:sym typeface="Helvetica Neue"/>
              </a:rPr>
              <a:t>.</a:t>
            </a:r>
            <a:endParaRPr sz="4000" kern="0" dirty="0">
              <a:latin typeface="+mn-lt"/>
              <a:ea typeface="+mn-ea"/>
              <a:cs typeface="+mn-cs"/>
              <a:sym typeface="Helvetica Neue"/>
            </a:endParaRPr>
          </a:p>
        </p:txBody>
      </p:sp>
      <p:sp>
        <p:nvSpPr>
          <p:cNvPr id="244" name="THEME 3: For second-generation immigrant youth, circumstances, life-stages, and feelings dictate one’s understanding of who God is. Moreover, the Bible needs to be adapted to one’s life circumstances, and not the other way around.">
            <a:extLst>
              <a:ext uri="{FF2B5EF4-FFF2-40B4-BE49-F238E27FC236}">
                <a16:creationId xmlns:a16="http://schemas.microsoft.com/office/drawing/2014/main" id="{20921349-DD02-FDDA-4688-2761913F0D63}"/>
              </a:ext>
            </a:extLst>
          </p:cNvPr>
          <p:cNvSpPr txBox="1"/>
          <p:nvPr/>
        </p:nvSpPr>
        <p:spPr>
          <a:xfrm>
            <a:off x="1087438" y="7419975"/>
            <a:ext cx="21971000" cy="1941513"/>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3</a:t>
            </a:r>
            <a:r>
              <a:rPr sz="4000" kern="0" dirty="0">
                <a:latin typeface="+mn-lt"/>
                <a:ea typeface="+mn-ea"/>
                <a:cs typeface="+mn-cs"/>
                <a:sym typeface="Helvetica Neue"/>
              </a:rPr>
              <a:t>: </a:t>
            </a:r>
            <a:r>
              <a:rPr lang="fr-FR" sz="4000" kern="0" dirty="0">
                <a:latin typeface="+mn-lt"/>
                <a:ea typeface="+mn-ea"/>
                <a:cs typeface="+mn-cs"/>
                <a:sym typeface="Helvetica Neue"/>
              </a:rPr>
              <a:t>Pour les jeunes immigrés de la deuxième génération, ce sont les circonstances, les étapes de la vie et les sentiments qui dictent leur compréhension de l'identité de Dieu. De plus, la Bible doit être </a:t>
            </a:r>
            <a:r>
              <a:rPr lang="fr-FR" sz="4000" b="1" kern="0" dirty="0">
                <a:latin typeface="+mn-lt"/>
                <a:ea typeface="+mn-ea"/>
                <a:cs typeface="+mn-cs"/>
                <a:sym typeface="Helvetica Neue"/>
              </a:rPr>
              <a:t>adaptée</a:t>
            </a:r>
            <a:r>
              <a:rPr lang="fr-FR" sz="4000" kern="0" dirty="0">
                <a:latin typeface="+mn-lt"/>
                <a:ea typeface="+mn-ea"/>
                <a:cs typeface="+mn-cs"/>
                <a:sym typeface="Helvetica Neue"/>
              </a:rPr>
              <a:t> aux circonstances de la vie, et non l'inverse.</a:t>
            </a:r>
            <a:endParaRPr sz="4000" kern="0" dirty="0">
              <a:latin typeface="+mn-lt"/>
              <a:ea typeface="+mn-ea"/>
              <a:cs typeface="+mn-cs"/>
              <a:sym typeface="Helvetica Neue"/>
            </a:endParaRPr>
          </a:p>
        </p:txBody>
      </p:sp>
      <p:sp>
        <p:nvSpPr>
          <p:cNvPr id="246" name="Research findings (Dublin, 2021-2022)">
            <a:extLst>
              <a:ext uri="{FF2B5EF4-FFF2-40B4-BE49-F238E27FC236}">
                <a16:creationId xmlns:a16="http://schemas.microsoft.com/office/drawing/2014/main" id="{B3DECD45-D366-666B-5CC7-66C7957100F2}"/>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5500" b="0" spc="-110">
                <a:solidFill>
                  <a:srgbClr val="5E5E5E"/>
                </a:solidFill>
              </a:defRPr>
            </a:pPr>
            <a:r>
              <a:rPr lang="fr-FR" sz="5500" b="0" spc="-110" dirty="0">
                <a:sym typeface="Helvetica Neue"/>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18439" name="Line Line" descr="Line Line">
            <a:extLst>
              <a:ext uri="{FF2B5EF4-FFF2-40B4-BE49-F238E27FC236}">
                <a16:creationId xmlns:a16="http://schemas.microsoft.com/office/drawing/2014/main" id="{C3F93DD4-CC46-8E4D-9886-212CD2C034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213193"/>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HEME 1: Second-generation immigrant youth are in transition towards maturity; they are on a journey of self-discovery which overlaps with the journey of spiritual formation. This life-stage is marked by confusion, uncertainty, and vulnerability.">
            <a:extLst>
              <a:ext uri="{FF2B5EF4-FFF2-40B4-BE49-F238E27FC236}">
                <a16:creationId xmlns:a16="http://schemas.microsoft.com/office/drawing/2014/main" id="{E97AC52E-7413-1F57-2778-C48B9C1F77F4}"/>
              </a:ext>
            </a:extLst>
          </p:cNvPr>
          <p:cNvSpPr txBox="1"/>
          <p:nvPr/>
        </p:nvSpPr>
        <p:spPr>
          <a:xfrm>
            <a:off x="477838" y="3095625"/>
            <a:ext cx="22699662" cy="1941513"/>
          </a:xfrm>
          <a:prstGeom prst="rect">
            <a:avLst/>
          </a:prstGeom>
          <a:ln w="12700">
            <a:miter lim="400000"/>
          </a:ln>
        </p:spPr>
        <p:txBody>
          <a:bodyPr wrap="square" lIns="50800" tIns="50800" rIns="50800" bIns="50800" anchor="ctr">
            <a:spAutoFit/>
          </a:bodyPr>
          <a:lstStyle/>
          <a:p>
            <a:pPr marL="609600"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1</a:t>
            </a:r>
            <a:r>
              <a:rPr sz="4000" kern="0" dirty="0">
                <a:latin typeface="+mn-lt"/>
                <a:ea typeface="+mn-ea"/>
                <a:cs typeface="+mn-cs"/>
                <a:sym typeface="Helvetica Neue"/>
              </a:rPr>
              <a:t>: </a:t>
            </a:r>
            <a:r>
              <a:rPr lang="fr-FR" sz="4000" kern="0" dirty="0">
                <a:latin typeface="+mn-lt"/>
                <a:ea typeface="+mn-ea"/>
                <a:cs typeface="+mn-cs"/>
                <a:sym typeface="Helvetica Neue"/>
              </a:rPr>
              <a:t>Les jeunes immigrants de la deuxième génération sont en transition vers la maturité ; ils sont sur le chemin de la découverte de soi qui chevauche celui de la formation spirituelle. Cette étape de la vie est marquée par la </a:t>
            </a:r>
            <a:r>
              <a:rPr lang="fr-FR" sz="4000" b="1" kern="0" dirty="0">
                <a:latin typeface="+mn-lt"/>
                <a:ea typeface="+mn-ea"/>
                <a:cs typeface="+mn-cs"/>
                <a:sym typeface="Helvetica Neue"/>
              </a:rPr>
              <a:t>confusion</a:t>
            </a:r>
            <a:r>
              <a:rPr lang="fr-FR" sz="4000" kern="0" dirty="0">
                <a:latin typeface="+mn-lt"/>
                <a:ea typeface="+mn-ea"/>
                <a:cs typeface="+mn-cs"/>
                <a:sym typeface="Helvetica Neue"/>
              </a:rPr>
              <a:t>, l'</a:t>
            </a:r>
            <a:r>
              <a:rPr lang="fr-FR" sz="4000" b="1" kern="0" dirty="0">
                <a:latin typeface="+mn-lt"/>
                <a:ea typeface="+mn-ea"/>
                <a:cs typeface="+mn-cs"/>
                <a:sym typeface="Helvetica Neue"/>
              </a:rPr>
              <a:t>incertitude</a:t>
            </a:r>
            <a:r>
              <a:rPr lang="fr-FR" sz="4000" kern="0" dirty="0">
                <a:latin typeface="+mn-lt"/>
                <a:ea typeface="+mn-ea"/>
                <a:cs typeface="+mn-cs"/>
                <a:sym typeface="Helvetica Neue"/>
              </a:rPr>
              <a:t> et la </a:t>
            </a:r>
            <a:r>
              <a:rPr lang="fr-FR" sz="4000" b="1" kern="0" dirty="0">
                <a:latin typeface="+mn-lt"/>
                <a:ea typeface="+mn-ea"/>
                <a:cs typeface="+mn-cs"/>
                <a:sym typeface="Helvetica Neue"/>
              </a:rPr>
              <a:t>vulnérabilité.</a:t>
            </a:r>
            <a:endParaRPr sz="4000" b="1" kern="0" dirty="0">
              <a:latin typeface="+mn-lt"/>
              <a:ea typeface="+mn-ea"/>
              <a:cs typeface="+mn-cs"/>
              <a:sym typeface="Helvetica Neue"/>
            </a:endParaRPr>
          </a:p>
        </p:txBody>
      </p:sp>
      <p:sp>
        <p:nvSpPr>
          <p:cNvPr id="243" name="THEME 2: Second-generation immigrant youth see a clear difference between spirituality and religiosity.">
            <a:extLst>
              <a:ext uri="{FF2B5EF4-FFF2-40B4-BE49-F238E27FC236}">
                <a16:creationId xmlns:a16="http://schemas.microsoft.com/office/drawing/2014/main" id="{F76A195A-6EA4-6BEF-25B2-B8125277DC09}"/>
              </a:ext>
            </a:extLst>
          </p:cNvPr>
          <p:cNvSpPr txBox="1"/>
          <p:nvPr/>
        </p:nvSpPr>
        <p:spPr>
          <a:xfrm>
            <a:off x="1087438" y="5562600"/>
            <a:ext cx="21971000" cy="1331913"/>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2</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voient une nette différence entre la </a:t>
            </a:r>
            <a:r>
              <a:rPr lang="fr-FR" sz="4000" b="1" kern="0" dirty="0">
                <a:latin typeface="+mn-lt"/>
                <a:ea typeface="+mn-ea"/>
                <a:cs typeface="+mn-cs"/>
                <a:sym typeface="Helvetica Neue"/>
              </a:rPr>
              <a:t>spiritualité</a:t>
            </a:r>
            <a:r>
              <a:rPr lang="fr-FR" sz="4000" kern="0" dirty="0">
                <a:latin typeface="+mn-lt"/>
                <a:ea typeface="+mn-ea"/>
                <a:cs typeface="+mn-cs"/>
                <a:sym typeface="Helvetica Neue"/>
              </a:rPr>
              <a:t> et la </a:t>
            </a:r>
            <a:r>
              <a:rPr lang="fr-FR" sz="4000" b="1" kern="0" dirty="0">
                <a:latin typeface="+mn-lt"/>
                <a:ea typeface="+mn-ea"/>
                <a:cs typeface="+mn-cs"/>
                <a:sym typeface="Helvetica Neue"/>
              </a:rPr>
              <a:t>religiosité</a:t>
            </a:r>
            <a:r>
              <a:rPr lang="fr-FR" sz="4000" kern="0" dirty="0">
                <a:latin typeface="+mn-lt"/>
                <a:ea typeface="+mn-ea"/>
                <a:cs typeface="+mn-cs"/>
                <a:sym typeface="Helvetica Neue"/>
              </a:rPr>
              <a:t>.</a:t>
            </a:r>
            <a:endParaRPr sz="4000" kern="0" dirty="0">
              <a:latin typeface="+mn-lt"/>
              <a:ea typeface="+mn-ea"/>
              <a:cs typeface="+mn-cs"/>
              <a:sym typeface="Helvetica Neue"/>
            </a:endParaRPr>
          </a:p>
        </p:txBody>
      </p:sp>
      <p:sp>
        <p:nvSpPr>
          <p:cNvPr id="244" name="THEME 3: For second-generation immigrant youth, circumstances, life-stages, and feelings dictate one’s understanding of who God is. Moreover, the Bible needs to be adapted to one’s life circumstances, and not the other way around.">
            <a:extLst>
              <a:ext uri="{FF2B5EF4-FFF2-40B4-BE49-F238E27FC236}">
                <a16:creationId xmlns:a16="http://schemas.microsoft.com/office/drawing/2014/main" id="{20921349-DD02-FDDA-4688-2761913F0D63}"/>
              </a:ext>
            </a:extLst>
          </p:cNvPr>
          <p:cNvSpPr txBox="1"/>
          <p:nvPr/>
        </p:nvSpPr>
        <p:spPr>
          <a:xfrm>
            <a:off x="1087438" y="7419975"/>
            <a:ext cx="21971000" cy="1941513"/>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3</a:t>
            </a:r>
            <a:r>
              <a:rPr sz="4000" kern="0" dirty="0">
                <a:latin typeface="+mn-lt"/>
                <a:ea typeface="+mn-ea"/>
                <a:cs typeface="+mn-cs"/>
                <a:sym typeface="Helvetica Neue"/>
              </a:rPr>
              <a:t>: </a:t>
            </a:r>
            <a:r>
              <a:rPr lang="fr-FR" sz="4000" kern="0" dirty="0">
                <a:latin typeface="+mn-lt"/>
                <a:ea typeface="+mn-ea"/>
                <a:cs typeface="+mn-cs"/>
                <a:sym typeface="Helvetica Neue"/>
              </a:rPr>
              <a:t>Pour les jeunes immigrés de la deuxième génération, ce sont les circonstances, les étapes de la vie et les sentiments qui dictent leur compréhension de l'identité de Dieu. De plus, la Bible doit être </a:t>
            </a:r>
            <a:r>
              <a:rPr lang="fr-FR" sz="4000" b="1" kern="0" dirty="0">
                <a:latin typeface="+mn-lt"/>
                <a:ea typeface="+mn-ea"/>
                <a:cs typeface="+mn-cs"/>
                <a:sym typeface="Helvetica Neue"/>
              </a:rPr>
              <a:t>adaptée</a:t>
            </a:r>
            <a:r>
              <a:rPr lang="fr-FR" sz="4000" kern="0" dirty="0">
                <a:latin typeface="+mn-lt"/>
                <a:ea typeface="+mn-ea"/>
                <a:cs typeface="+mn-cs"/>
                <a:sym typeface="Helvetica Neue"/>
              </a:rPr>
              <a:t> aux circonstances de la vie, et non l'inverse.</a:t>
            </a:r>
            <a:endParaRPr sz="4000" kern="0" dirty="0">
              <a:latin typeface="+mn-lt"/>
              <a:ea typeface="+mn-ea"/>
              <a:cs typeface="+mn-cs"/>
              <a:sym typeface="Helvetica Neue"/>
            </a:endParaRPr>
          </a:p>
        </p:txBody>
      </p:sp>
      <p:sp>
        <p:nvSpPr>
          <p:cNvPr id="245" name="THEME 4: Among second-generation immigrant youth, those who have taken ownership of their spiritual development share their faith with others more freely.">
            <a:extLst>
              <a:ext uri="{FF2B5EF4-FFF2-40B4-BE49-F238E27FC236}">
                <a16:creationId xmlns:a16="http://schemas.microsoft.com/office/drawing/2014/main" id="{777DFD0D-7538-AEC5-C407-87D959BE790D}"/>
              </a:ext>
            </a:extLst>
          </p:cNvPr>
          <p:cNvSpPr txBox="1"/>
          <p:nvPr/>
        </p:nvSpPr>
        <p:spPr>
          <a:xfrm>
            <a:off x="1096963" y="9886950"/>
            <a:ext cx="21951950" cy="1331913"/>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4</a:t>
            </a:r>
            <a:r>
              <a:rPr sz="4000" kern="0" dirty="0">
                <a:latin typeface="+mn-lt"/>
                <a:ea typeface="+mn-ea"/>
                <a:cs typeface="+mn-cs"/>
                <a:sym typeface="Helvetica Neue"/>
              </a:rPr>
              <a:t>: </a:t>
            </a:r>
            <a:r>
              <a:rPr lang="fr-FR" sz="4000" kern="0" dirty="0">
                <a:latin typeface="+mn-lt"/>
                <a:ea typeface="+mn-ea"/>
                <a:cs typeface="+mn-cs"/>
                <a:sym typeface="Helvetica Neue"/>
              </a:rPr>
              <a:t>Parmi les jeunes immigrés de la deuxième génération, ceux qui ont pris possession de leur développement spirituel </a:t>
            </a:r>
            <a:r>
              <a:rPr lang="fr-FR" sz="4000" b="1" kern="0" dirty="0">
                <a:latin typeface="+mn-lt"/>
                <a:ea typeface="+mn-ea"/>
                <a:cs typeface="+mn-cs"/>
                <a:sym typeface="Helvetica Neue"/>
              </a:rPr>
              <a:t>partagent </a:t>
            </a:r>
            <a:r>
              <a:rPr lang="fr-FR" sz="4000" kern="0" dirty="0">
                <a:latin typeface="+mn-lt"/>
                <a:ea typeface="+mn-ea"/>
                <a:cs typeface="+mn-cs"/>
                <a:sym typeface="Helvetica Neue"/>
              </a:rPr>
              <a:t>leur foi avec les autres plus librement.</a:t>
            </a:r>
            <a:endParaRPr sz="4000" kern="0" dirty="0">
              <a:latin typeface="+mn-lt"/>
              <a:ea typeface="+mn-ea"/>
              <a:cs typeface="+mn-cs"/>
              <a:sym typeface="Helvetica Neue"/>
            </a:endParaRPr>
          </a:p>
        </p:txBody>
      </p:sp>
      <p:sp>
        <p:nvSpPr>
          <p:cNvPr id="246" name="Research findings (Dublin, 2021-2022)">
            <a:extLst>
              <a:ext uri="{FF2B5EF4-FFF2-40B4-BE49-F238E27FC236}">
                <a16:creationId xmlns:a16="http://schemas.microsoft.com/office/drawing/2014/main" id="{B3DECD45-D366-666B-5CC7-66C7957100F2}"/>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5500" b="0" spc="-110">
                <a:solidFill>
                  <a:srgbClr val="5E5E5E"/>
                </a:solidFill>
              </a:defRPr>
            </a:pPr>
            <a:r>
              <a:rPr lang="fr-FR" sz="5500" b="0" spc="-110" dirty="0">
                <a:sym typeface="Helvetica Neue"/>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18439" name="Line Line" descr="Line Line">
            <a:extLst>
              <a:ext uri="{FF2B5EF4-FFF2-40B4-BE49-F238E27FC236}">
                <a16:creationId xmlns:a16="http://schemas.microsoft.com/office/drawing/2014/main" id="{C3F93DD4-CC46-8E4D-9886-212CD2C0345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947229"/>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THEME 5: Second-generation immigrant youth are conflicted about how they feel about and see the Church.">
            <a:extLst>
              <a:ext uri="{FF2B5EF4-FFF2-40B4-BE49-F238E27FC236}">
                <a16:creationId xmlns:a16="http://schemas.microsoft.com/office/drawing/2014/main" id="{947D0E46-F8B2-7027-589A-2B1957660650}"/>
              </a:ext>
            </a:extLst>
          </p:cNvPr>
          <p:cNvSpPr txBox="1"/>
          <p:nvPr/>
        </p:nvSpPr>
        <p:spPr>
          <a:xfrm>
            <a:off x="1038225" y="3115370"/>
            <a:ext cx="21971000" cy="1333698"/>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5</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sont </a:t>
            </a:r>
            <a:r>
              <a:rPr lang="fr-FR" sz="4000" b="1" kern="0" dirty="0">
                <a:latin typeface="+mn-lt"/>
                <a:ea typeface="+mn-ea"/>
                <a:cs typeface="+mn-cs"/>
                <a:sym typeface="Helvetica Neue"/>
              </a:rPr>
              <a:t>en conflit </a:t>
            </a:r>
            <a:r>
              <a:rPr lang="fr-FR" sz="4000" kern="0" dirty="0">
                <a:latin typeface="+mn-lt"/>
                <a:ea typeface="+mn-ea"/>
                <a:cs typeface="+mn-cs"/>
                <a:sym typeface="Helvetica Neue"/>
              </a:rPr>
              <a:t>sur la façon dont ils ressentent et voient l'Église.</a:t>
            </a:r>
            <a:endParaRPr sz="4000" kern="0" dirty="0">
              <a:latin typeface="+mn-lt"/>
              <a:ea typeface="+mn-ea"/>
              <a:cs typeface="+mn-cs"/>
              <a:sym typeface="Helvetica Neue"/>
            </a:endParaRPr>
          </a:p>
        </p:txBody>
      </p:sp>
      <p:pic>
        <p:nvPicPr>
          <p:cNvPr id="21509" name="Line Line" descr="Line Line">
            <a:extLst>
              <a:ext uri="{FF2B5EF4-FFF2-40B4-BE49-F238E27FC236}">
                <a16:creationId xmlns:a16="http://schemas.microsoft.com/office/drawing/2014/main" id="{BF51D801-0024-54CA-E342-9D77131B2FD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 name="Research findings (Dublin, 2021-2022)">
            <a:extLst>
              <a:ext uri="{FF2B5EF4-FFF2-40B4-BE49-F238E27FC236}">
                <a16:creationId xmlns:a16="http://schemas.microsoft.com/office/drawing/2014/main" id="{C2EDAB24-1EA0-3405-251F-CBBAE60A72A8}"/>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6500" spc="-130">
                <a:solidFill>
                  <a:srgbClr val="5E5E5E"/>
                </a:solidFill>
              </a:defRPr>
            </a:pPr>
            <a:r>
              <a:rPr lang="fr-FR" sz="4500" b="0" spc="-90" dirty="0">
                <a:solidFill>
                  <a:srgbClr val="5E5E5E"/>
                </a:solidFill>
                <a:latin typeface="Helvetica Neue Light"/>
                <a:ea typeface="Helvetica Neue Light"/>
                <a:cs typeface="Helvetica Neue Light"/>
                <a:sym typeface="Helvetica Neue Light"/>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21511" name="Image" descr="Image">
            <a:extLst>
              <a:ext uri="{FF2B5EF4-FFF2-40B4-BE49-F238E27FC236}">
                <a16:creationId xmlns:a16="http://schemas.microsoft.com/office/drawing/2014/main" id="{E563E82D-F71E-BA74-ACBD-FF7BB15CD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23263"/>
            <a:ext cx="24384000" cy="704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THEME 5: Second-generation immigrant youth are conflicted about how they feel about and see the Church.">
            <a:extLst>
              <a:ext uri="{FF2B5EF4-FFF2-40B4-BE49-F238E27FC236}">
                <a16:creationId xmlns:a16="http://schemas.microsoft.com/office/drawing/2014/main" id="{947D0E46-F8B2-7027-589A-2B1957660650}"/>
              </a:ext>
            </a:extLst>
          </p:cNvPr>
          <p:cNvSpPr txBox="1"/>
          <p:nvPr/>
        </p:nvSpPr>
        <p:spPr>
          <a:xfrm>
            <a:off x="1038225" y="3115370"/>
            <a:ext cx="21971000" cy="1333698"/>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5</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sont </a:t>
            </a:r>
            <a:r>
              <a:rPr lang="fr-FR" sz="4000" b="1" kern="0" dirty="0">
                <a:latin typeface="+mn-lt"/>
                <a:ea typeface="+mn-ea"/>
                <a:cs typeface="+mn-cs"/>
                <a:sym typeface="Helvetica Neue"/>
              </a:rPr>
              <a:t>en conflit </a:t>
            </a:r>
            <a:r>
              <a:rPr lang="fr-FR" sz="4000" kern="0" dirty="0">
                <a:latin typeface="+mn-lt"/>
                <a:ea typeface="+mn-ea"/>
                <a:cs typeface="+mn-cs"/>
                <a:sym typeface="Helvetica Neue"/>
              </a:rPr>
              <a:t>sur la façon dont ils ressentent et voient l'Église.</a:t>
            </a:r>
            <a:endParaRPr sz="4000" kern="0" dirty="0">
              <a:latin typeface="+mn-lt"/>
              <a:ea typeface="+mn-ea"/>
              <a:cs typeface="+mn-cs"/>
              <a:sym typeface="Helvetica Neue"/>
            </a:endParaRPr>
          </a:p>
        </p:txBody>
      </p:sp>
      <p:sp>
        <p:nvSpPr>
          <p:cNvPr id="264" name="THEME 6: Second-generation immigrant youth see socialising with their peers from church as a means for mutual accountability and safeguarding against making wrong life-choices.">
            <a:extLst>
              <a:ext uri="{FF2B5EF4-FFF2-40B4-BE49-F238E27FC236}">
                <a16:creationId xmlns:a16="http://schemas.microsoft.com/office/drawing/2014/main" id="{77CBCEBE-CC08-91A5-87B6-6D0F48E1D5F5}"/>
              </a:ext>
            </a:extLst>
          </p:cNvPr>
          <p:cNvSpPr txBox="1"/>
          <p:nvPr/>
        </p:nvSpPr>
        <p:spPr>
          <a:xfrm>
            <a:off x="1038225" y="4543525"/>
            <a:ext cx="21971000" cy="1949252"/>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6</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considèrent que les relations sociales avec leurs camarades de l'église sont un moyen de </a:t>
            </a:r>
            <a:r>
              <a:rPr lang="fr-FR" sz="4000" b="1" kern="0" dirty="0">
                <a:latin typeface="+mn-lt"/>
                <a:ea typeface="+mn-ea"/>
                <a:cs typeface="+mn-cs"/>
                <a:sym typeface="Helvetica Neue"/>
              </a:rPr>
              <a:t>se responsabiliser </a:t>
            </a:r>
            <a:r>
              <a:rPr lang="fr-FR" sz="4000" kern="0" dirty="0">
                <a:latin typeface="+mn-lt"/>
                <a:ea typeface="+mn-ea"/>
                <a:cs typeface="+mn-cs"/>
                <a:sym typeface="Helvetica Neue"/>
              </a:rPr>
              <a:t>mutuellement et de </a:t>
            </a:r>
            <a:r>
              <a:rPr lang="fr-FR" sz="4000" b="1" kern="0" dirty="0">
                <a:latin typeface="+mn-lt"/>
                <a:ea typeface="+mn-ea"/>
                <a:cs typeface="+mn-cs"/>
                <a:sym typeface="Helvetica Neue"/>
              </a:rPr>
              <a:t>se prémunir </a:t>
            </a:r>
            <a:r>
              <a:rPr lang="fr-FR" sz="4000" kern="0" dirty="0">
                <a:latin typeface="+mn-lt"/>
                <a:ea typeface="+mn-ea"/>
                <a:cs typeface="+mn-cs"/>
                <a:sym typeface="Helvetica Neue"/>
              </a:rPr>
              <a:t>contre les mauvais choix de vie.</a:t>
            </a:r>
            <a:endParaRPr sz="4000" kern="0" dirty="0">
              <a:latin typeface="+mn-lt"/>
              <a:ea typeface="+mn-ea"/>
              <a:cs typeface="+mn-cs"/>
              <a:sym typeface="Helvetica Neue"/>
            </a:endParaRPr>
          </a:p>
        </p:txBody>
      </p:sp>
      <p:pic>
        <p:nvPicPr>
          <p:cNvPr id="21509" name="Line Line" descr="Line Line">
            <a:extLst>
              <a:ext uri="{FF2B5EF4-FFF2-40B4-BE49-F238E27FC236}">
                <a16:creationId xmlns:a16="http://schemas.microsoft.com/office/drawing/2014/main" id="{BF51D801-0024-54CA-E342-9D77131B2FD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 name="Research findings (Dublin, 2021-2022)">
            <a:extLst>
              <a:ext uri="{FF2B5EF4-FFF2-40B4-BE49-F238E27FC236}">
                <a16:creationId xmlns:a16="http://schemas.microsoft.com/office/drawing/2014/main" id="{C2EDAB24-1EA0-3405-251F-CBBAE60A72A8}"/>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6500" spc="-130">
                <a:solidFill>
                  <a:srgbClr val="5E5E5E"/>
                </a:solidFill>
              </a:defRPr>
            </a:pPr>
            <a:r>
              <a:rPr lang="fr-FR" sz="4500" b="0" spc="-90" dirty="0">
                <a:solidFill>
                  <a:srgbClr val="5E5E5E"/>
                </a:solidFill>
                <a:latin typeface="Helvetica Neue Light"/>
                <a:ea typeface="Helvetica Neue Light"/>
                <a:cs typeface="Helvetica Neue Light"/>
                <a:sym typeface="Helvetica Neue Light"/>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21511" name="Image" descr="Image">
            <a:extLst>
              <a:ext uri="{FF2B5EF4-FFF2-40B4-BE49-F238E27FC236}">
                <a16:creationId xmlns:a16="http://schemas.microsoft.com/office/drawing/2014/main" id="{E563E82D-F71E-BA74-ACBD-FF7BB15CD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23263"/>
            <a:ext cx="24384000" cy="704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2272041951"/>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THEME 5: Second-generation immigrant youth are conflicted about how they feel about and see the Church.">
            <a:extLst>
              <a:ext uri="{FF2B5EF4-FFF2-40B4-BE49-F238E27FC236}">
                <a16:creationId xmlns:a16="http://schemas.microsoft.com/office/drawing/2014/main" id="{947D0E46-F8B2-7027-589A-2B1957660650}"/>
              </a:ext>
            </a:extLst>
          </p:cNvPr>
          <p:cNvSpPr txBox="1"/>
          <p:nvPr/>
        </p:nvSpPr>
        <p:spPr>
          <a:xfrm>
            <a:off x="1038225" y="3115370"/>
            <a:ext cx="21971000" cy="1333698"/>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5</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sont </a:t>
            </a:r>
            <a:r>
              <a:rPr lang="fr-FR" sz="4000" b="1" kern="0" dirty="0">
                <a:latin typeface="+mn-lt"/>
                <a:ea typeface="+mn-ea"/>
                <a:cs typeface="+mn-cs"/>
                <a:sym typeface="Helvetica Neue"/>
              </a:rPr>
              <a:t>en conflit </a:t>
            </a:r>
            <a:r>
              <a:rPr lang="fr-FR" sz="4000" kern="0" dirty="0">
                <a:latin typeface="+mn-lt"/>
                <a:ea typeface="+mn-ea"/>
                <a:cs typeface="+mn-cs"/>
                <a:sym typeface="Helvetica Neue"/>
              </a:rPr>
              <a:t>sur la façon dont ils ressentent et voient l'Église.</a:t>
            </a:r>
            <a:endParaRPr sz="4000" kern="0" dirty="0">
              <a:latin typeface="+mn-lt"/>
              <a:ea typeface="+mn-ea"/>
              <a:cs typeface="+mn-cs"/>
              <a:sym typeface="Helvetica Neue"/>
            </a:endParaRPr>
          </a:p>
        </p:txBody>
      </p:sp>
      <p:sp>
        <p:nvSpPr>
          <p:cNvPr id="264" name="THEME 6: Second-generation immigrant youth see socialising with their peers from church as a means for mutual accountability and safeguarding against making wrong life-choices.">
            <a:extLst>
              <a:ext uri="{FF2B5EF4-FFF2-40B4-BE49-F238E27FC236}">
                <a16:creationId xmlns:a16="http://schemas.microsoft.com/office/drawing/2014/main" id="{77CBCEBE-CC08-91A5-87B6-6D0F48E1D5F5}"/>
              </a:ext>
            </a:extLst>
          </p:cNvPr>
          <p:cNvSpPr txBox="1"/>
          <p:nvPr/>
        </p:nvSpPr>
        <p:spPr>
          <a:xfrm>
            <a:off x="1038225" y="4543525"/>
            <a:ext cx="21971000" cy="1949252"/>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6</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considèrent que les relations sociales avec leurs camarades de l'église sont un moyen de </a:t>
            </a:r>
            <a:r>
              <a:rPr lang="fr-FR" sz="4000" b="1" kern="0" dirty="0">
                <a:latin typeface="+mn-lt"/>
                <a:ea typeface="+mn-ea"/>
                <a:cs typeface="+mn-cs"/>
                <a:sym typeface="Helvetica Neue"/>
              </a:rPr>
              <a:t>se responsabiliser </a:t>
            </a:r>
            <a:r>
              <a:rPr lang="fr-FR" sz="4000" kern="0" dirty="0">
                <a:latin typeface="+mn-lt"/>
                <a:ea typeface="+mn-ea"/>
                <a:cs typeface="+mn-cs"/>
                <a:sym typeface="Helvetica Neue"/>
              </a:rPr>
              <a:t>mutuellement et de </a:t>
            </a:r>
            <a:r>
              <a:rPr lang="fr-FR" sz="4000" b="1" kern="0" dirty="0">
                <a:latin typeface="+mn-lt"/>
                <a:ea typeface="+mn-ea"/>
                <a:cs typeface="+mn-cs"/>
                <a:sym typeface="Helvetica Neue"/>
              </a:rPr>
              <a:t>se prémunir </a:t>
            </a:r>
            <a:r>
              <a:rPr lang="fr-FR" sz="4000" kern="0" dirty="0">
                <a:latin typeface="+mn-lt"/>
                <a:ea typeface="+mn-ea"/>
                <a:cs typeface="+mn-cs"/>
                <a:sym typeface="Helvetica Neue"/>
              </a:rPr>
              <a:t>contre les mauvais choix de vie.</a:t>
            </a:r>
            <a:endParaRPr sz="4000" kern="0" dirty="0">
              <a:latin typeface="+mn-lt"/>
              <a:ea typeface="+mn-ea"/>
              <a:cs typeface="+mn-cs"/>
              <a:sym typeface="Helvetica Neue"/>
            </a:endParaRPr>
          </a:p>
        </p:txBody>
      </p:sp>
      <p:sp>
        <p:nvSpPr>
          <p:cNvPr id="265" name="THEME 7: Second-generation immigrant youth are largely indebted to their parents’ cultural and traditional worldview regarding church.">
            <a:extLst>
              <a:ext uri="{FF2B5EF4-FFF2-40B4-BE49-F238E27FC236}">
                <a16:creationId xmlns:a16="http://schemas.microsoft.com/office/drawing/2014/main" id="{FA5A6C71-9FA3-6D91-CD87-B1410CEEAFF0}"/>
              </a:ext>
            </a:extLst>
          </p:cNvPr>
          <p:cNvSpPr txBox="1"/>
          <p:nvPr/>
        </p:nvSpPr>
        <p:spPr>
          <a:xfrm>
            <a:off x="1038225" y="6592888"/>
            <a:ext cx="22307550" cy="1320800"/>
          </a:xfrm>
          <a:prstGeom prst="rect">
            <a:avLst/>
          </a:prstGeom>
          <a:ln w="12700">
            <a:miter lim="400000"/>
          </a:ln>
        </p:spPr>
        <p:txBody>
          <a:bodyPr lIns="50800" tIns="50800" rIns="50800" bIns="50800" anchor="ctr">
            <a:spAutoFit/>
          </a:bodyPr>
          <a:lstStyle/>
          <a:p>
            <a:pPr defTabSz="457200" eaLnBrk="1" fontAlgn="auto">
              <a:spcBef>
                <a:spcPts val="0"/>
              </a:spcBef>
              <a:spcAft>
                <a:spcPts val="0"/>
              </a:spcAft>
              <a:defRPr sz="4000"/>
            </a:pPr>
            <a:r>
              <a:rPr sz="4000" b="1" kern="0" dirty="0">
                <a:solidFill>
                  <a:schemeClr val="accent5">
                    <a:lumOff val="-29866"/>
                  </a:schemeClr>
                </a:solidFill>
                <a:latin typeface="+mn-lt"/>
                <a:ea typeface="+mn-ea"/>
                <a:cs typeface="+mn-cs"/>
                <a:sym typeface="Helvetica Neue"/>
              </a:rPr>
              <a:t>THEME 7</a:t>
            </a:r>
            <a:r>
              <a:rPr sz="4000" kern="0" dirty="0">
                <a:latin typeface="+mn-lt"/>
                <a:ea typeface="+mn-ea"/>
                <a:cs typeface="+mn-cs"/>
                <a:sym typeface="Helvetica Neue"/>
              </a:rPr>
              <a:t>: </a:t>
            </a:r>
            <a:r>
              <a:rPr lang="fr-FR" sz="4000" kern="0" dirty="0">
                <a:latin typeface="+mn-lt"/>
                <a:ea typeface="+mn-ea"/>
                <a:cs typeface="+mn-cs"/>
                <a:sym typeface="Helvetica Neue"/>
              </a:rPr>
              <a:t>Les jeunes immigrés de la deuxième génération sont largement </a:t>
            </a:r>
            <a:r>
              <a:rPr lang="fr-FR" sz="4000" b="1" kern="0" dirty="0">
                <a:latin typeface="+mn-lt"/>
                <a:ea typeface="+mn-ea"/>
                <a:cs typeface="+mn-cs"/>
                <a:sym typeface="Helvetica Neue"/>
              </a:rPr>
              <a:t>redevables</a:t>
            </a:r>
            <a:r>
              <a:rPr lang="fr-FR" sz="4000" kern="0" dirty="0">
                <a:latin typeface="+mn-lt"/>
                <a:ea typeface="+mn-ea"/>
                <a:cs typeface="+mn-cs"/>
                <a:sym typeface="Helvetica Neue"/>
              </a:rPr>
              <a:t> de la vision culturelle et traditionnelle du monde de leurs parents en ce qui concerne l'église.</a:t>
            </a:r>
            <a:endParaRPr sz="4000" kern="0" dirty="0">
              <a:latin typeface="+mn-lt"/>
              <a:ea typeface="+mn-ea"/>
              <a:cs typeface="+mn-cs"/>
              <a:sym typeface="Helvetica Neue"/>
            </a:endParaRPr>
          </a:p>
        </p:txBody>
      </p:sp>
      <p:pic>
        <p:nvPicPr>
          <p:cNvPr id="21509" name="Line Line" descr="Line Line">
            <a:extLst>
              <a:ext uri="{FF2B5EF4-FFF2-40B4-BE49-F238E27FC236}">
                <a16:creationId xmlns:a16="http://schemas.microsoft.com/office/drawing/2014/main" id="{BF51D801-0024-54CA-E342-9D77131B2FD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550" y="2281238"/>
            <a:ext cx="13095288"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8" name="Research findings (Dublin, 2021-2022)">
            <a:extLst>
              <a:ext uri="{FF2B5EF4-FFF2-40B4-BE49-F238E27FC236}">
                <a16:creationId xmlns:a16="http://schemas.microsoft.com/office/drawing/2014/main" id="{C2EDAB24-1EA0-3405-251F-CBBAE60A72A8}"/>
              </a:ext>
            </a:extLst>
          </p:cNvPr>
          <p:cNvSpPr txBox="1">
            <a:spLocks noGrp="1"/>
          </p:cNvSpPr>
          <p:nvPr>
            <p:ph type="title" idx="4294967295"/>
          </p:nvPr>
        </p:nvSpPr>
        <p:spPr>
          <a:xfrm>
            <a:off x="1206500" y="1128713"/>
            <a:ext cx="21971000" cy="1435100"/>
          </a:xfrm>
        </p:spPr>
        <p:txBody>
          <a:bodyPr/>
          <a:lstStyle/>
          <a:p>
            <a:pPr defTabSz="2438338" eaLnBrk="1" fontAlgn="auto" hangingPunct="1">
              <a:spcBef>
                <a:spcPts val="0"/>
              </a:spcBef>
              <a:spcAft>
                <a:spcPts val="0"/>
              </a:spcAft>
              <a:defRPr sz="6500" spc="-130">
                <a:solidFill>
                  <a:srgbClr val="5E5E5E"/>
                </a:solidFill>
              </a:defRPr>
            </a:pPr>
            <a:r>
              <a:rPr lang="fr-FR" sz="4500" b="0" spc="-90" dirty="0">
                <a:solidFill>
                  <a:srgbClr val="5E5E5E"/>
                </a:solidFill>
                <a:latin typeface="Helvetica Neue Light"/>
                <a:ea typeface="Helvetica Neue Light"/>
                <a:cs typeface="Helvetica Neue Light"/>
                <a:sym typeface="Helvetica Neue Light"/>
              </a:rPr>
              <a:t>Résultats de Recherche </a:t>
            </a:r>
            <a:r>
              <a:rPr sz="4500" b="0" spc="-90" dirty="0">
                <a:solidFill>
                  <a:srgbClr val="5E5E5E"/>
                </a:solidFill>
                <a:latin typeface="Helvetica Neue Light"/>
                <a:ea typeface="Helvetica Neue Light"/>
                <a:cs typeface="Helvetica Neue Light"/>
                <a:sym typeface="Helvetica Neue Light"/>
              </a:rPr>
              <a:t>(Dublin, 202</a:t>
            </a:r>
            <a:r>
              <a:rPr lang="en-GB" sz="4500" b="0" spc="-90" dirty="0">
                <a:solidFill>
                  <a:srgbClr val="5E5E5E"/>
                </a:solidFill>
                <a:latin typeface="Helvetica Neue Light"/>
                <a:ea typeface="Helvetica Neue Light"/>
                <a:cs typeface="Helvetica Neue Light"/>
                <a:sym typeface="Helvetica Neue Light"/>
              </a:rPr>
              <a:t>0</a:t>
            </a:r>
            <a:r>
              <a:rPr sz="4500" b="0" spc="-90" dirty="0">
                <a:solidFill>
                  <a:srgbClr val="5E5E5E"/>
                </a:solidFill>
                <a:latin typeface="Helvetica Neue Light"/>
                <a:ea typeface="Helvetica Neue Light"/>
                <a:cs typeface="Helvetica Neue Light"/>
                <a:sym typeface="Helvetica Neue Light"/>
              </a:rPr>
              <a:t>-202</a:t>
            </a:r>
            <a:r>
              <a:rPr lang="en-GB" sz="4500" b="0" spc="-90" dirty="0">
                <a:solidFill>
                  <a:srgbClr val="5E5E5E"/>
                </a:solidFill>
                <a:latin typeface="Helvetica Neue Light"/>
                <a:ea typeface="Helvetica Neue Light"/>
                <a:cs typeface="Helvetica Neue Light"/>
                <a:sym typeface="Helvetica Neue Light"/>
              </a:rPr>
              <a:t>1</a:t>
            </a:r>
            <a:r>
              <a:rPr sz="4500" b="0" spc="-90" dirty="0">
                <a:solidFill>
                  <a:srgbClr val="5E5E5E"/>
                </a:solidFill>
                <a:latin typeface="Helvetica Neue Light"/>
                <a:ea typeface="Helvetica Neue Light"/>
                <a:cs typeface="Helvetica Neue Light"/>
                <a:sym typeface="Helvetica Neue Light"/>
              </a:rPr>
              <a:t>)</a:t>
            </a:r>
          </a:p>
        </p:txBody>
      </p:sp>
      <p:pic>
        <p:nvPicPr>
          <p:cNvPr id="21511" name="Image" descr="Image">
            <a:extLst>
              <a:ext uri="{FF2B5EF4-FFF2-40B4-BE49-F238E27FC236}">
                <a16:creationId xmlns:a16="http://schemas.microsoft.com/office/drawing/2014/main" id="{E563E82D-F71E-BA74-ACBD-FF7BB15CD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23263"/>
            <a:ext cx="24384000" cy="704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2235126496"/>
      </p:ext>
    </p:extLst>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Image" descr="Image">
            <a:extLst>
              <a:ext uri="{FF2B5EF4-FFF2-40B4-BE49-F238E27FC236}">
                <a16:creationId xmlns:a16="http://schemas.microsoft.com/office/drawing/2014/main" id="{4ECD6943-6E4D-7F0D-3DDA-B211F8A2FC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2625" y="4103688"/>
            <a:ext cx="9782175"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3555" name="Less religiosity opens the way for innovative means to show and shape genuine and empowering spirituality.…">
            <a:extLst>
              <a:ext uri="{FF2B5EF4-FFF2-40B4-BE49-F238E27FC236}">
                <a16:creationId xmlns:a16="http://schemas.microsoft.com/office/drawing/2014/main" id="{2F321451-CCF5-2EE8-25C0-DC4CADF86132}"/>
              </a:ext>
            </a:extLst>
          </p:cNvPr>
          <p:cNvSpPr txBox="1">
            <a:spLocks noChangeArrowheads="1"/>
          </p:cNvSpPr>
          <p:nvPr/>
        </p:nvSpPr>
        <p:spPr bwMode="auto">
          <a:xfrm>
            <a:off x="509588" y="5883374"/>
            <a:ext cx="13723937" cy="1949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marL="609600" indent="25400"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lnSpc>
                <a:spcPct val="100000"/>
              </a:lnSpc>
              <a:spcBef>
                <a:spcPct val="0"/>
              </a:spcBef>
            </a:pPr>
            <a:r>
              <a:rPr lang="fr-FR" altLang="fr-FR" sz="4000" dirty="0"/>
              <a:t>Moins de religiosité ouvre la voie à des moyens innovants pour montrer et façonner une spiritualité authentique et valorisante.</a:t>
            </a: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Image" descr="Image">
            <a:extLst>
              <a:ext uri="{FF2B5EF4-FFF2-40B4-BE49-F238E27FC236}">
                <a16:creationId xmlns:a16="http://schemas.microsoft.com/office/drawing/2014/main" id="{4ECD6943-6E4D-7F0D-3DDA-B211F8A2FC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2625" y="4103688"/>
            <a:ext cx="9782175"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3555" name="Less religiosity opens the way for innovative means to show and shape genuine and empowering spirituality.…">
            <a:extLst>
              <a:ext uri="{FF2B5EF4-FFF2-40B4-BE49-F238E27FC236}">
                <a16:creationId xmlns:a16="http://schemas.microsoft.com/office/drawing/2014/main" id="{2F321451-CCF5-2EE8-25C0-DC4CADF86132}"/>
              </a:ext>
            </a:extLst>
          </p:cNvPr>
          <p:cNvSpPr txBox="1">
            <a:spLocks noChangeArrowheads="1"/>
          </p:cNvSpPr>
          <p:nvPr/>
        </p:nvSpPr>
        <p:spPr bwMode="auto">
          <a:xfrm>
            <a:off x="509588" y="4960045"/>
            <a:ext cx="13723937" cy="37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marL="609600" indent="25400"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defTabSz="4572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defTabSz="4572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lnSpc>
                <a:spcPct val="100000"/>
              </a:lnSpc>
              <a:spcBef>
                <a:spcPct val="0"/>
              </a:spcBef>
            </a:pPr>
            <a:r>
              <a:rPr lang="fr-FR" altLang="fr-FR" sz="4000" dirty="0"/>
              <a:t>Moins de religiosité ouvre la voie à des moyens innovants pour montrer et façonner une spiritualité authentique et valorisante.</a:t>
            </a:r>
          </a:p>
          <a:p>
            <a:pPr eaLnBrk="1">
              <a:lnSpc>
                <a:spcPct val="100000"/>
              </a:lnSpc>
              <a:spcBef>
                <a:spcPct val="0"/>
              </a:spcBef>
            </a:pPr>
            <a:endParaRPr lang="fr-FR" altLang="fr-FR" sz="4000" dirty="0"/>
          </a:p>
          <a:p>
            <a:pPr eaLnBrk="1">
              <a:lnSpc>
                <a:spcPct val="100000"/>
              </a:lnSpc>
              <a:spcBef>
                <a:spcPct val="0"/>
              </a:spcBef>
            </a:pPr>
            <a:r>
              <a:rPr lang="fr-FR" altLang="fr-FR" sz="4000" b="1" dirty="0"/>
              <a:t>Le christianisme adventiste a besoin d'être </a:t>
            </a:r>
            <a:r>
              <a:rPr lang="fr-FR" altLang="fr-FR" sz="4000" b="1" dirty="0" err="1"/>
              <a:t>re-formé</a:t>
            </a:r>
            <a:r>
              <a:rPr lang="fr-FR" altLang="fr-FR" sz="4000" b="1" dirty="0"/>
              <a:t> pour être à nouveau intelligible et pertinent.</a:t>
            </a:r>
          </a:p>
        </p:txBody>
      </p:sp>
    </p:spTree>
    <p:extLst>
      <p:ext uri="{BB962C8B-B14F-4D97-AF65-F5344CB8AC3E}">
        <p14:creationId xmlns:p14="http://schemas.microsoft.com/office/powerpoint/2010/main" val="379401631"/>
      </p:ext>
    </p:extLst>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age" descr="Image">
            <a:extLst>
              <a:ext uri="{FF2B5EF4-FFF2-40B4-BE49-F238E27FC236}">
                <a16:creationId xmlns:a16="http://schemas.microsoft.com/office/drawing/2014/main" id="{88B18E59-90F6-083C-A961-ACF5FE220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247650"/>
            <a:ext cx="18949988" cy="142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4579" name="Rectangle">
            <a:extLst>
              <a:ext uri="{FF2B5EF4-FFF2-40B4-BE49-F238E27FC236}">
                <a16:creationId xmlns:a16="http://schemas.microsoft.com/office/drawing/2014/main" id="{7F5A9573-902E-5222-15DD-3EC95FE01B7B}"/>
              </a:ext>
            </a:extLst>
          </p:cNvPr>
          <p:cNvSpPr>
            <a:spLocks noChangeArrowheads="1"/>
          </p:cNvSpPr>
          <p:nvPr/>
        </p:nvSpPr>
        <p:spPr bwMode="auto">
          <a:xfrm>
            <a:off x="12223750" y="-50800"/>
            <a:ext cx="12245975" cy="13766800"/>
          </a:xfrm>
          <a:prstGeom prst="rect">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ctr" eaLnBrk="1">
              <a:lnSpc>
                <a:spcPct val="100000"/>
              </a:lnSpc>
              <a:spcBef>
                <a:spcPct val="0"/>
              </a:spcBef>
            </a:pPr>
            <a:endParaRPr lang="fr-FR" altLang="fr-FR" sz="500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sp>
        <p:nvSpPr>
          <p:cNvPr id="24580" name="Oval">
            <a:extLst>
              <a:ext uri="{FF2B5EF4-FFF2-40B4-BE49-F238E27FC236}">
                <a16:creationId xmlns:a16="http://schemas.microsoft.com/office/drawing/2014/main" id="{7803DDC0-2B2D-5AB7-1201-CFBEAAC00F19}"/>
              </a:ext>
            </a:extLst>
          </p:cNvPr>
          <p:cNvSpPr>
            <a:spLocks noChangeArrowheads="1"/>
          </p:cNvSpPr>
          <p:nvPr/>
        </p:nvSpPr>
        <p:spPr bwMode="auto">
          <a:xfrm>
            <a:off x="9729788" y="4446588"/>
            <a:ext cx="4924425" cy="4822825"/>
          </a:xfrm>
          <a:prstGeom prst="ellipse">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ctr" eaLnBrk="1">
              <a:lnSpc>
                <a:spcPct val="100000"/>
              </a:lnSpc>
              <a:spcBef>
                <a:spcPct val="0"/>
              </a:spcBef>
            </a:pPr>
            <a:endParaRPr lang="fr-FR" altLang="fr-FR" sz="5000">
              <a:solidFill>
                <a:srgbClr val="FFFFFF"/>
              </a:solidFill>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endParaRPr>
          </a:p>
        </p:txBody>
      </p:sp>
      <p:pic>
        <p:nvPicPr>
          <p:cNvPr id="24581" name="Image" descr="Image">
            <a:extLst>
              <a:ext uri="{FF2B5EF4-FFF2-40B4-BE49-F238E27FC236}">
                <a16:creationId xmlns:a16="http://schemas.microsoft.com/office/drawing/2014/main" id="{9C2C78DC-C4FB-2987-33F8-A6685E47A7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63213" y="5103813"/>
            <a:ext cx="345757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4582" name="Thank you!">
            <a:extLst>
              <a:ext uri="{FF2B5EF4-FFF2-40B4-BE49-F238E27FC236}">
                <a16:creationId xmlns:a16="http://schemas.microsoft.com/office/drawing/2014/main" id="{8B486DF1-277A-6C29-BF14-F244CEDB3B23}"/>
              </a:ext>
            </a:extLst>
          </p:cNvPr>
          <p:cNvSpPr txBox="1">
            <a:spLocks noChangeArrowheads="1"/>
          </p:cNvSpPr>
          <p:nvPr/>
        </p:nvSpPr>
        <p:spPr bwMode="auto">
          <a:xfrm>
            <a:off x="7384513" y="3294063"/>
            <a:ext cx="2409314"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algn="ctr" eaLnBrk="1">
              <a:lnSpc>
                <a:spcPct val="100000"/>
              </a:lnSpc>
              <a:spcBef>
                <a:spcPct val="0"/>
              </a:spcBef>
            </a:pPr>
            <a:r>
              <a:rPr lang="fr-FR" altLang="fr-FR" sz="10000" dirty="0">
                <a:solidFill>
                  <a:srgbClr val="FFFFFF"/>
                </a:solidFill>
                <a:latin typeface="Savoye LET Plain:1.0" pitchFamily="2" charset="0"/>
                <a:ea typeface="Savoye LET Plain:1.0" pitchFamily="2" charset="0"/>
                <a:cs typeface="Savoye LET Plain:1.0" pitchFamily="2" charset="0"/>
                <a:sym typeface="Savoye LET Plain:1.0" pitchFamily="2" charset="0"/>
              </a:rPr>
              <a:t>Merci!</a:t>
            </a:r>
          </a:p>
        </p:txBody>
      </p:sp>
      <p:sp>
        <p:nvSpPr>
          <p:cNvPr id="24583" name="dan@adventist.ie">
            <a:extLst>
              <a:ext uri="{FF2B5EF4-FFF2-40B4-BE49-F238E27FC236}">
                <a16:creationId xmlns:a16="http://schemas.microsoft.com/office/drawing/2014/main" id="{52D2AAFE-0C24-E015-B643-96F6485B4D2B}"/>
              </a:ext>
            </a:extLst>
          </p:cNvPr>
          <p:cNvSpPr txBox="1">
            <a:spLocks noChangeArrowheads="1"/>
          </p:cNvSpPr>
          <p:nvPr/>
        </p:nvSpPr>
        <p:spPr bwMode="auto">
          <a:xfrm>
            <a:off x="13885863" y="8743950"/>
            <a:ext cx="42751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defTabSz="825500">
              <a:lnSpc>
                <a:spcPct val="90000"/>
              </a:lnSpc>
              <a:spcBef>
                <a:spcPts val="4500"/>
              </a:spcBef>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4572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9144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13716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1828800" indent="1828800" defTabSz="825500" eaLnBrk="0" fontAlgn="base" hangingPunct="0">
              <a:lnSpc>
                <a:spcPct val="90000"/>
              </a:lnSpc>
              <a:spcBef>
                <a:spcPts val="4500"/>
              </a:spcBef>
              <a:spcAft>
                <a:spcPct val="0"/>
              </a:spcAft>
              <a:defRPr sz="48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eaLnBrk="1">
              <a:lnSpc>
                <a:spcPct val="100000"/>
              </a:lnSpc>
              <a:spcBef>
                <a:spcPct val="0"/>
              </a:spcBef>
            </a:pPr>
            <a:r>
              <a:rPr lang="fr-FR" altLang="fr-FR" sz="4500">
                <a:latin typeface="Helvetica Neue Light" panose="02000403000000020004" pitchFamily="2" charset="0"/>
                <a:ea typeface="Helvetica Neue Light" panose="02000403000000020004" pitchFamily="2" charset="0"/>
                <a:cs typeface="Helvetica Neue Light" panose="02000403000000020004" pitchFamily="2" charset="0"/>
                <a:sym typeface="Helvetica Neue Light" panose="02000403000000020004" pitchFamily="2" charset="0"/>
              </a:rPr>
              <a:t>dan@adventist.ie</a:t>
            </a:r>
          </a:p>
        </p:txBody>
      </p:sp>
    </p:spTree>
  </p:cSld>
  <p:clrMapOvr>
    <a:masterClrMapping/>
  </p:clrMapOvr>
  <p:transition spd="slow">
    <p:fade thruBlk="1"/>
  </p:transition>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TotalTime>
  <Words>910</Words>
  <Application>Microsoft Macintosh PowerPoint</Application>
  <PresentationFormat>Personnalisé</PresentationFormat>
  <Paragraphs>62</Paragraphs>
  <Slides>18</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18</vt:i4>
      </vt:variant>
    </vt:vector>
  </HeadingPairs>
  <TitlesOfParts>
    <vt:vector size="25" baseType="lpstr">
      <vt:lpstr>Helvetica Neue</vt:lpstr>
      <vt:lpstr>Arial</vt:lpstr>
      <vt:lpstr>Helvetica Neue Medium</vt:lpstr>
      <vt:lpstr>Helvetica Neue Light</vt:lpstr>
      <vt:lpstr>Helvetica Neue Thin</vt:lpstr>
      <vt:lpstr>Savoye LET Plain:1.0</vt:lpstr>
      <vt:lpstr>21_BasicWhite</vt:lpstr>
      <vt:lpstr>Présentation PowerPoint</vt:lpstr>
      <vt:lpstr>Nous vivons dans un monde désensibilisé où...</vt:lpstr>
      <vt:lpstr>       “</vt:lpstr>
      <vt:lpstr>“</vt:lpstr>
      <vt:lpstr>Présentation PowerPoint</vt:lpstr>
      <vt:lpstr>Présentation PowerPoint</vt:lpstr>
      <vt:lpstr>Présentation PowerPoint</vt:lpstr>
      <vt:lpstr>Résultats de recherche (Dublin, 2020-2021)</vt:lpstr>
      <vt:lpstr>Résultats de recherche (Dublin, 2020-2021)</vt:lpstr>
      <vt:lpstr>Résultats de recherche (Dublin, 2020-2021)</vt:lpstr>
      <vt:lpstr>Résultats de recherche (Dublin, 2020-2021)</vt:lpstr>
      <vt:lpstr>Résultats de recherche (Dublin, 2020-2021)</vt:lpstr>
      <vt:lpstr>Résultats de Recherche (Dublin, 2020-2021)</vt:lpstr>
      <vt:lpstr>Résultats de Recherche (Dublin, 2020-2021)</vt:lpstr>
      <vt:lpstr>Résultats de Recherche (Dublin, 2020-2021)</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 Lazar</dc:creator>
  <cp:lastModifiedBy>Artock Fabien</cp:lastModifiedBy>
  <cp:revision>5</cp:revision>
  <dcterms:modified xsi:type="dcterms:W3CDTF">2023-10-13T14:11:06Z</dcterms:modified>
</cp:coreProperties>
</file>